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82" r:id="rId7"/>
    <p:sldId id="283" r:id="rId8"/>
    <p:sldId id="302" r:id="rId9"/>
    <p:sldId id="284" r:id="rId10"/>
    <p:sldId id="285" r:id="rId11"/>
    <p:sldId id="286" r:id="rId12"/>
    <p:sldId id="287" r:id="rId13"/>
    <p:sldId id="313"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11" r:id="rId27"/>
    <p:sldId id="300" r:id="rId28"/>
    <p:sldId id="301" r:id="rId29"/>
    <p:sldId id="305" r:id="rId30"/>
    <p:sldId id="304" r:id="rId31"/>
    <p:sldId id="309"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D2B6D1-3B2B-45A8-BE84-B4BF2EA8FC0A}">
          <p14:sldIdLst>
            <p14:sldId id="256"/>
            <p14:sldId id="257"/>
            <p14:sldId id="259"/>
            <p14:sldId id="260"/>
            <p14:sldId id="261"/>
            <p14:sldId id="282"/>
            <p14:sldId id="283"/>
            <p14:sldId id="302"/>
            <p14:sldId id="284"/>
            <p14:sldId id="285"/>
            <p14:sldId id="286"/>
            <p14:sldId id="287"/>
            <p14:sldId id="313"/>
            <p14:sldId id="288"/>
            <p14:sldId id="289"/>
            <p14:sldId id="290"/>
            <p14:sldId id="291"/>
            <p14:sldId id="292"/>
            <p14:sldId id="293"/>
            <p14:sldId id="294"/>
            <p14:sldId id="295"/>
            <p14:sldId id="296"/>
            <p14:sldId id="297"/>
            <p14:sldId id="298"/>
            <p14:sldId id="299"/>
            <p14:sldId id="311"/>
            <p14:sldId id="300"/>
            <p14:sldId id="301"/>
            <p14:sldId id="305"/>
            <p14:sldId id="304"/>
            <p14:sldId id="309"/>
            <p14:sldId id="3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tlin Lange" initials="KL" lastIdx="16" clrIdx="0"/>
  <p:cmAuthor id="2" name="Becky Philipp" initials="BP" lastIdx="13" clrIdx="1">
    <p:extLst>
      <p:ext uri="{19B8F6BF-5375-455C-9EA6-DF929625EA0E}">
        <p15:presenceInfo xmlns:p15="http://schemas.microsoft.com/office/powerpoint/2012/main" userId="S::bphilipp@auri.org::79931bea-9012-4dc9-bc3f-d3f7ef7e44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647C"/>
    <a:srgbClr val="9B3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70" d="100"/>
          <a:sy n="70" d="100"/>
        </p:scale>
        <p:origin x="4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749B3E-78A1-4823-914B-B46FA91EDE19}"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9B27-4CE8-4BCD-A1D1-EC73A8CEC8C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1" y="0"/>
            <a:ext cx="12182159" cy="6863544"/>
          </a:xfrm>
          <a:prstGeom prst="rect">
            <a:avLst/>
          </a:prstGeom>
        </p:spPr>
      </p:pic>
      <p:sp>
        <p:nvSpPr>
          <p:cNvPr id="9" name="Rectangle 8"/>
          <p:cNvSpPr/>
          <p:nvPr userDrawn="1"/>
        </p:nvSpPr>
        <p:spPr>
          <a:xfrm>
            <a:off x="9355750" y="2290813"/>
            <a:ext cx="2704699" cy="4430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2567" y="2364172"/>
            <a:ext cx="2547093" cy="4292988"/>
          </a:xfrm>
          <a:prstGeom prst="rect">
            <a:avLst/>
          </a:prstGeom>
        </p:spPr>
      </p:pic>
      <p:sp>
        <p:nvSpPr>
          <p:cNvPr id="11" name="Rectangle 10"/>
          <p:cNvSpPr/>
          <p:nvPr userDrawn="1"/>
        </p:nvSpPr>
        <p:spPr>
          <a:xfrm>
            <a:off x="5361303" y="3771853"/>
            <a:ext cx="3869268" cy="2943057"/>
          </a:xfrm>
          <a:prstGeom prst="rect">
            <a:avLst/>
          </a:prstGeom>
          <a:solidFill>
            <a:srgbClr val="9B32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756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49B3E-78A1-4823-914B-B46FA91EDE19}"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9B27-4CE8-4BCD-A1D1-EC73A8CEC8C3}" type="slidenum">
              <a:rPr lang="en-US" smtClean="0"/>
              <a:t>‹#›</a:t>
            </a:fld>
            <a:endParaRPr lang="en-US"/>
          </a:p>
        </p:txBody>
      </p:sp>
    </p:spTree>
    <p:extLst>
      <p:ext uri="{BB962C8B-B14F-4D97-AF65-F5344CB8AC3E}">
        <p14:creationId xmlns:p14="http://schemas.microsoft.com/office/powerpoint/2010/main" val="110567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4" y="0"/>
            <a:ext cx="12180496" cy="6858000"/>
          </a:xfrm>
          <a:prstGeom prst="rect">
            <a:avLst/>
          </a:prstGeom>
        </p:spPr>
      </p:pic>
      <p:sp>
        <p:nvSpPr>
          <p:cNvPr id="2" name="Title 1"/>
          <p:cNvSpPr>
            <a:spLocks noGrp="1"/>
          </p:cNvSpPr>
          <p:nvPr>
            <p:ph type="title" hasCustomPrompt="1"/>
          </p:nvPr>
        </p:nvSpPr>
        <p:spPr>
          <a:xfrm>
            <a:off x="838200" y="696595"/>
            <a:ext cx="10515600" cy="1325563"/>
          </a:xfrm>
        </p:spPr>
        <p:txBody>
          <a:bodyPr/>
          <a:lstStyle>
            <a:lvl1pPr>
              <a:defRPr>
                <a:solidFill>
                  <a:srgbClr val="4B647C"/>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sz="4400" dirty="0">
                <a:solidFill>
                  <a:schemeClr val="bg1">
                    <a:lumMod val="65000"/>
                  </a:schemeClr>
                </a:solidFill>
                <a:latin typeface="Arial"/>
                <a:cs typeface="Arial"/>
              </a:rPr>
              <a:t>––</a:t>
            </a:r>
            <a:endParaRPr lang="en-US" dirty="0"/>
          </a:p>
        </p:txBody>
      </p:sp>
      <p:sp>
        <p:nvSpPr>
          <p:cNvPr id="3" name="Content Placeholder 2"/>
          <p:cNvSpPr>
            <a:spLocks noGrp="1"/>
          </p:cNvSpPr>
          <p:nvPr>
            <p:ph idx="1"/>
          </p:nvPr>
        </p:nvSpPr>
        <p:spPr>
          <a:xfrm>
            <a:off x="838200" y="2297431"/>
            <a:ext cx="10660380" cy="3789086"/>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8815" y="5069163"/>
            <a:ext cx="554985" cy="935397"/>
          </a:xfrm>
          <a:prstGeom prst="rect">
            <a:avLst/>
          </a:prstGeom>
        </p:spPr>
      </p:pic>
    </p:spTree>
    <p:extLst>
      <p:ext uri="{BB962C8B-B14F-4D97-AF65-F5344CB8AC3E}">
        <p14:creationId xmlns:p14="http://schemas.microsoft.com/office/powerpoint/2010/main" val="3436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4" y="0"/>
            <a:ext cx="12180496" cy="6858000"/>
          </a:xfrm>
          <a:prstGeom prst="rect">
            <a:avLst/>
          </a:prstGeom>
        </p:spPr>
      </p:pic>
      <p:sp>
        <p:nvSpPr>
          <p:cNvPr id="2" name="Title 1"/>
          <p:cNvSpPr>
            <a:spLocks noGrp="1"/>
          </p:cNvSpPr>
          <p:nvPr>
            <p:ph type="title"/>
          </p:nvPr>
        </p:nvSpPr>
        <p:spPr>
          <a:xfrm>
            <a:off x="736330" y="714574"/>
            <a:ext cx="10759076" cy="1325563"/>
          </a:xfrm>
        </p:spPr>
        <p:txBody>
          <a:bodyPr/>
          <a:lstStyle/>
          <a:p>
            <a:r>
              <a:rPr lang="en-US" dirty="0"/>
              <a:t>Click to edit Master title style</a:t>
            </a:r>
          </a:p>
        </p:txBody>
      </p:sp>
      <p:sp>
        <p:nvSpPr>
          <p:cNvPr id="3" name="Content Placeholder 2"/>
          <p:cNvSpPr>
            <a:spLocks noGrp="1"/>
          </p:cNvSpPr>
          <p:nvPr>
            <p:ph sz="half" idx="1"/>
          </p:nvPr>
        </p:nvSpPr>
        <p:spPr>
          <a:xfrm>
            <a:off x="736330" y="2137410"/>
            <a:ext cx="5283470" cy="39605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2137410"/>
            <a:ext cx="5323207" cy="3960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40422" y="5162549"/>
            <a:ext cx="554985" cy="935397"/>
          </a:xfrm>
          <a:prstGeom prst="rect">
            <a:avLst/>
          </a:prstGeom>
        </p:spPr>
      </p:pic>
    </p:spTree>
    <p:extLst>
      <p:ext uri="{BB962C8B-B14F-4D97-AF65-F5344CB8AC3E}">
        <p14:creationId xmlns:p14="http://schemas.microsoft.com/office/powerpoint/2010/main" val="185261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4B647C"/>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sz="4400" dirty="0">
                <a:solidFill>
                  <a:schemeClr val="bg1">
                    <a:lumMod val="65000"/>
                  </a:schemeClr>
                </a:solidFill>
                <a:latin typeface="Arial"/>
                <a:cs typeface="Arial"/>
              </a:rPr>
              <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4"/>
            <a:ext cx="5157787" cy="42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4"/>
            <a:ext cx="5183188" cy="42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128" y="5562599"/>
            <a:ext cx="554985" cy="935397"/>
          </a:xfrm>
          <a:prstGeom prst="rect">
            <a:avLst/>
          </a:prstGeom>
        </p:spPr>
      </p:pic>
    </p:spTree>
    <p:extLst>
      <p:ext uri="{BB962C8B-B14F-4D97-AF65-F5344CB8AC3E}">
        <p14:creationId xmlns:p14="http://schemas.microsoft.com/office/powerpoint/2010/main" val="130945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4B647C"/>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sz="4400" dirty="0">
                <a:solidFill>
                  <a:schemeClr val="bg1">
                    <a:lumMod val="65000"/>
                  </a:schemeClr>
                </a:solidFill>
                <a:latin typeface="Arial"/>
                <a:cs typeface="Arial"/>
              </a:rPr>
              <a:t>––</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128" y="5562599"/>
            <a:ext cx="554985" cy="935397"/>
          </a:xfrm>
          <a:prstGeom prst="rect">
            <a:avLst/>
          </a:prstGeom>
        </p:spPr>
      </p:pic>
    </p:spTree>
    <p:extLst>
      <p:ext uri="{BB962C8B-B14F-4D97-AF65-F5344CB8AC3E}">
        <p14:creationId xmlns:p14="http://schemas.microsoft.com/office/powerpoint/2010/main" val="389839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128" y="5562599"/>
            <a:ext cx="554985" cy="935397"/>
          </a:xfrm>
          <a:prstGeom prst="rect">
            <a:avLst/>
          </a:prstGeom>
        </p:spPr>
      </p:pic>
    </p:spTree>
    <p:extLst>
      <p:ext uri="{BB962C8B-B14F-4D97-AF65-F5344CB8AC3E}">
        <p14:creationId xmlns:p14="http://schemas.microsoft.com/office/powerpoint/2010/main" val="275967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57520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44985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128" y="5562599"/>
            <a:ext cx="554985" cy="935397"/>
          </a:xfrm>
          <a:prstGeom prst="rect">
            <a:avLst/>
          </a:prstGeom>
        </p:spPr>
      </p:pic>
    </p:spTree>
    <p:extLst>
      <p:ext uri="{BB962C8B-B14F-4D97-AF65-F5344CB8AC3E}">
        <p14:creationId xmlns:p14="http://schemas.microsoft.com/office/powerpoint/2010/main" val="17400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5777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4518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128" y="5562599"/>
            <a:ext cx="554985" cy="935397"/>
          </a:xfrm>
          <a:prstGeom prst="rect">
            <a:avLst/>
          </a:prstGeom>
        </p:spPr>
      </p:pic>
    </p:spTree>
    <p:extLst>
      <p:ext uri="{BB962C8B-B14F-4D97-AF65-F5344CB8AC3E}">
        <p14:creationId xmlns:p14="http://schemas.microsoft.com/office/powerpoint/2010/main" val="15111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49B3E-78A1-4823-914B-B46FA91EDE19}"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9B27-4CE8-4BCD-A1D1-EC73A8CEC8C3}" type="slidenum">
              <a:rPr lang="en-US" smtClean="0"/>
              <a:t>‹#›</a:t>
            </a:fld>
            <a:endParaRPr lang="en-US"/>
          </a:p>
        </p:txBody>
      </p:sp>
    </p:spTree>
    <p:extLst>
      <p:ext uri="{BB962C8B-B14F-4D97-AF65-F5344CB8AC3E}">
        <p14:creationId xmlns:p14="http://schemas.microsoft.com/office/powerpoint/2010/main" val="430804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49B3E-78A1-4823-914B-B46FA91EDE19}" type="datetimeFigureOut">
              <a:rPr lang="en-US" smtClean="0"/>
              <a:t>8/7/2020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B9B27-4CE8-4BCD-A1D1-EC73A8CEC8C3}" type="slidenum">
              <a:rPr lang="en-US" smtClean="0"/>
              <a:t>‹#›</a:t>
            </a:fld>
            <a:endParaRPr lang="en-US"/>
          </a:p>
        </p:txBody>
      </p:sp>
    </p:spTree>
    <p:extLst>
      <p:ext uri="{BB962C8B-B14F-4D97-AF65-F5344CB8AC3E}">
        <p14:creationId xmlns:p14="http://schemas.microsoft.com/office/powerpoint/2010/main" val="243974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video" Target="https://www.youtube.com/embed/AdjjsYJmC6E?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auri.org/wp-content/uploads/2020/07/Handout_BiobasedProductsV8.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jgosse@auri.org" TargetMode="External"/><Relationship Id="rId2" Type="http://schemas.openxmlformats.org/officeDocument/2006/relationships/hyperlink" Target="mailto:hstanislawski@auri.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89419" y="3829480"/>
            <a:ext cx="3810000" cy="1969770"/>
          </a:xfrm>
          <a:prstGeom prst="rect">
            <a:avLst/>
          </a:prstGeom>
          <a:noFill/>
        </p:spPr>
        <p:txBody>
          <a:bodyPr wrap="square" rtlCol="0">
            <a:spAutoFit/>
          </a:bodyPr>
          <a:lstStyle/>
          <a:p>
            <a:endParaRPr lang="en-US" sz="3050" b="1" dirty="0">
              <a:solidFill>
                <a:schemeClr val="bg1"/>
              </a:solidFill>
            </a:endParaRPr>
          </a:p>
          <a:p>
            <a:r>
              <a:rPr lang="en-US" sz="3050" b="1" dirty="0">
                <a:solidFill>
                  <a:schemeClr val="bg1"/>
                </a:solidFill>
              </a:rPr>
              <a:t>Overview of Available Biobased Commercial Materials and Services</a:t>
            </a:r>
          </a:p>
        </p:txBody>
      </p:sp>
    </p:spTree>
    <p:extLst>
      <p:ext uri="{BB962C8B-B14F-4D97-AF65-F5344CB8AC3E}">
        <p14:creationId xmlns:p14="http://schemas.microsoft.com/office/powerpoint/2010/main" val="298677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8A0D-B7CD-4D14-A927-D9E3DE69831D}"/>
              </a:ext>
            </a:extLst>
          </p:cNvPr>
          <p:cNvSpPr>
            <a:spLocks noGrp="1"/>
          </p:cNvSpPr>
          <p:nvPr>
            <p:ph type="title"/>
          </p:nvPr>
        </p:nvSpPr>
        <p:spPr/>
        <p:txBody>
          <a:bodyPr/>
          <a:lstStyle/>
          <a:p>
            <a:r>
              <a:rPr lang="en-US" b="1" dirty="0" err="1">
                <a:solidFill>
                  <a:srgbClr val="4B647C"/>
                </a:solidFill>
                <a:latin typeface="+mn-lt"/>
              </a:rPr>
              <a:t>HempWood</a:t>
            </a:r>
            <a:endParaRPr lang="en-US" b="1" dirty="0">
              <a:solidFill>
                <a:srgbClr val="4B647C"/>
              </a:solidFill>
              <a:latin typeface="+mn-lt"/>
            </a:endParaRPr>
          </a:p>
        </p:txBody>
      </p:sp>
      <p:sp>
        <p:nvSpPr>
          <p:cNvPr id="3" name="Content Placeholder 2">
            <a:extLst>
              <a:ext uri="{FF2B5EF4-FFF2-40B4-BE49-F238E27FC236}">
                <a16:creationId xmlns:a16="http://schemas.microsoft.com/office/drawing/2014/main" id="{38A0E522-3E4C-44E0-A0F0-24EE19058639}"/>
              </a:ext>
            </a:extLst>
          </p:cNvPr>
          <p:cNvSpPr>
            <a:spLocks noGrp="1"/>
          </p:cNvSpPr>
          <p:nvPr>
            <p:ph sz="half" idx="1"/>
          </p:nvPr>
        </p:nvSpPr>
        <p:spPr>
          <a:xfrm>
            <a:off x="736330" y="2040137"/>
            <a:ext cx="5283470" cy="3960536"/>
          </a:xfrm>
        </p:spPr>
        <p:txBody>
          <a:bodyPr>
            <a:normAutofit fontScale="92500"/>
          </a:bodyPr>
          <a:lstStyle/>
          <a:p>
            <a:r>
              <a:rPr lang="en-US" dirty="0">
                <a:solidFill>
                  <a:schemeClr val="tx1">
                    <a:lumMod val="75000"/>
                    <a:lumOff val="25000"/>
                  </a:schemeClr>
                </a:solidFill>
                <a:cs typeface="Arial" panose="020B0604020202020204" pitchFamily="34" charset="0"/>
              </a:rPr>
              <a:t>Fibonacci cuts ribbons in $5.8M </a:t>
            </a:r>
            <a:r>
              <a:rPr lang="en-US" dirty="0" err="1">
                <a:solidFill>
                  <a:schemeClr val="tx1">
                    <a:lumMod val="75000"/>
                    <a:lumOff val="25000"/>
                  </a:schemeClr>
                </a:solidFill>
                <a:cs typeface="Arial" panose="020B0604020202020204" pitchFamily="34" charset="0"/>
              </a:rPr>
              <a:t>HempWood</a:t>
            </a:r>
            <a:r>
              <a:rPr lang="en-US" dirty="0">
                <a:solidFill>
                  <a:schemeClr val="tx1">
                    <a:lumMod val="75000"/>
                    <a:lumOff val="25000"/>
                  </a:schemeClr>
                </a:solidFill>
                <a:cs typeface="Arial" panose="020B0604020202020204" pitchFamily="34" charset="0"/>
              </a:rPr>
              <a:t> manufacturing plant in Calloway County</a:t>
            </a:r>
          </a:p>
          <a:p>
            <a:endParaRPr lang="en-US" dirty="0">
              <a:solidFill>
                <a:schemeClr val="tx1">
                  <a:lumMod val="75000"/>
                  <a:lumOff val="25000"/>
                </a:schemeClr>
              </a:solidFill>
              <a:cs typeface="Arial" panose="020B0604020202020204" pitchFamily="34" charset="0"/>
            </a:endParaRPr>
          </a:p>
          <a:p>
            <a:r>
              <a:rPr lang="en-US" dirty="0">
                <a:solidFill>
                  <a:schemeClr val="tx1">
                    <a:lumMod val="75000"/>
                    <a:lumOff val="25000"/>
                  </a:schemeClr>
                </a:solidFill>
                <a:cs typeface="Arial" panose="020B0604020202020204" pitchFamily="34" charset="0"/>
              </a:rPr>
              <a:t>Hemp hardwoods, bioplastics expand crop use beyond CBD</a:t>
            </a:r>
          </a:p>
          <a:p>
            <a:endParaRPr lang="en-US" dirty="0">
              <a:solidFill>
                <a:schemeClr val="tx1">
                  <a:lumMod val="75000"/>
                  <a:lumOff val="25000"/>
                </a:schemeClr>
              </a:solidFill>
              <a:cs typeface="Arial" panose="020B0604020202020204" pitchFamily="34" charset="0"/>
            </a:endParaRPr>
          </a:p>
          <a:p>
            <a:r>
              <a:rPr lang="en-US" dirty="0" err="1">
                <a:solidFill>
                  <a:schemeClr val="tx1">
                    <a:lumMod val="75000"/>
                    <a:lumOff val="25000"/>
                  </a:schemeClr>
                </a:solidFill>
                <a:cs typeface="Arial" panose="020B0604020202020204" pitchFamily="34" charset="0"/>
              </a:rPr>
              <a:t>HempWood</a:t>
            </a:r>
            <a:r>
              <a:rPr lang="en-US" dirty="0">
                <a:solidFill>
                  <a:schemeClr val="tx1">
                    <a:lumMod val="75000"/>
                    <a:lumOff val="25000"/>
                  </a:schemeClr>
                </a:solidFill>
                <a:cs typeface="Arial" panose="020B0604020202020204" pitchFamily="34" charset="0"/>
              </a:rPr>
              <a:t> is the most eco-friendly lumber product on the planet</a:t>
            </a:r>
          </a:p>
        </p:txBody>
      </p:sp>
      <p:pic>
        <p:nvPicPr>
          <p:cNvPr id="5" name="Picture 4">
            <a:extLst>
              <a:ext uri="{FF2B5EF4-FFF2-40B4-BE49-F238E27FC236}">
                <a16:creationId xmlns:a16="http://schemas.microsoft.com/office/drawing/2014/main" id="{3601BD75-A100-4CC9-B0C0-62AC5DAE76EF}"/>
              </a:ext>
            </a:extLst>
          </p:cNvPr>
          <p:cNvPicPr>
            <a:picLocks noChangeAspect="1"/>
          </p:cNvPicPr>
          <p:nvPr/>
        </p:nvPicPr>
        <p:blipFill>
          <a:blip r:embed="rId2"/>
          <a:stretch>
            <a:fillRect/>
          </a:stretch>
        </p:blipFill>
        <p:spPr>
          <a:xfrm>
            <a:off x="7566488" y="1873137"/>
            <a:ext cx="2962275" cy="809625"/>
          </a:xfrm>
          <a:prstGeom prst="rect">
            <a:avLst/>
          </a:prstGeom>
        </p:spPr>
      </p:pic>
      <p:pic>
        <p:nvPicPr>
          <p:cNvPr id="6" name="Picture 5">
            <a:extLst>
              <a:ext uri="{FF2B5EF4-FFF2-40B4-BE49-F238E27FC236}">
                <a16:creationId xmlns:a16="http://schemas.microsoft.com/office/drawing/2014/main" id="{5111C2E4-873F-47EB-8E3D-F62A467C6360}"/>
              </a:ext>
            </a:extLst>
          </p:cNvPr>
          <p:cNvPicPr>
            <a:picLocks noChangeAspect="1"/>
          </p:cNvPicPr>
          <p:nvPr/>
        </p:nvPicPr>
        <p:blipFill>
          <a:blip r:embed="rId3"/>
          <a:stretch>
            <a:fillRect/>
          </a:stretch>
        </p:blipFill>
        <p:spPr>
          <a:xfrm>
            <a:off x="7444194" y="2780035"/>
            <a:ext cx="3206861" cy="2232554"/>
          </a:xfrm>
          <a:prstGeom prst="rect">
            <a:avLst/>
          </a:prstGeom>
        </p:spPr>
      </p:pic>
      <p:sp>
        <p:nvSpPr>
          <p:cNvPr id="7" name="TextBox 6">
            <a:extLst>
              <a:ext uri="{FF2B5EF4-FFF2-40B4-BE49-F238E27FC236}">
                <a16:creationId xmlns:a16="http://schemas.microsoft.com/office/drawing/2014/main" id="{12E14092-F181-4473-8C2C-4406FFF79B6B}"/>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12093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A9BD4-E7B5-413E-90F6-F1984CD5DAEC}"/>
              </a:ext>
            </a:extLst>
          </p:cNvPr>
          <p:cNvSpPr>
            <a:spLocks noGrp="1"/>
          </p:cNvSpPr>
          <p:nvPr>
            <p:ph type="title"/>
          </p:nvPr>
        </p:nvSpPr>
        <p:spPr/>
        <p:txBody>
          <a:bodyPr/>
          <a:lstStyle/>
          <a:p>
            <a:r>
              <a:rPr lang="en-US" b="1" dirty="0" err="1">
                <a:latin typeface="+mn-lt"/>
              </a:rPr>
              <a:t>HempWood</a:t>
            </a:r>
            <a:endParaRPr lang="en-US" dirty="0">
              <a:latin typeface="+mn-lt"/>
            </a:endParaRPr>
          </a:p>
        </p:txBody>
      </p:sp>
      <p:pic>
        <p:nvPicPr>
          <p:cNvPr id="7" name="Content Placeholder 6">
            <a:extLst>
              <a:ext uri="{FF2B5EF4-FFF2-40B4-BE49-F238E27FC236}">
                <a16:creationId xmlns:a16="http://schemas.microsoft.com/office/drawing/2014/main" id="{A0A23B44-569E-4BA1-9B26-9A00BC1CDA61}"/>
              </a:ext>
            </a:extLst>
          </p:cNvPr>
          <p:cNvPicPr>
            <a:picLocks noGrp="1" noChangeAspect="1"/>
          </p:cNvPicPr>
          <p:nvPr>
            <p:ph idx="1"/>
          </p:nvPr>
        </p:nvPicPr>
        <p:blipFill>
          <a:blip r:embed="rId2"/>
          <a:stretch>
            <a:fillRect/>
          </a:stretch>
        </p:blipFill>
        <p:spPr>
          <a:xfrm>
            <a:off x="838200" y="4125106"/>
            <a:ext cx="3619500" cy="1943100"/>
          </a:xfrm>
          <a:prstGeom prst="rect">
            <a:avLst/>
          </a:prstGeom>
        </p:spPr>
      </p:pic>
      <p:pic>
        <p:nvPicPr>
          <p:cNvPr id="9" name="Picture 8">
            <a:extLst>
              <a:ext uri="{FF2B5EF4-FFF2-40B4-BE49-F238E27FC236}">
                <a16:creationId xmlns:a16="http://schemas.microsoft.com/office/drawing/2014/main" id="{33C1C73B-3DDC-4F7E-A19F-366A584D3FE5}"/>
              </a:ext>
            </a:extLst>
          </p:cNvPr>
          <p:cNvPicPr>
            <a:picLocks noChangeAspect="1"/>
          </p:cNvPicPr>
          <p:nvPr/>
        </p:nvPicPr>
        <p:blipFill>
          <a:blip r:embed="rId3"/>
          <a:stretch>
            <a:fillRect/>
          </a:stretch>
        </p:blipFill>
        <p:spPr>
          <a:xfrm>
            <a:off x="6096000" y="3951025"/>
            <a:ext cx="4291583" cy="2117181"/>
          </a:xfrm>
          <a:prstGeom prst="rect">
            <a:avLst/>
          </a:prstGeom>
        </p:spPr>
      </p:pic>
      <p:pic>
        <p:nvPicPr>
          <p:cNvPr id="8" name="Picture 7">
            <a:extLst>
              <a:ext uri="{FF2B5EF4-FFF2-40B4-BE49-F238E27FC236}">
                <a16:creationId xmlns:a16="http://schemas.microsoft.com/office/drawing/2014/main" id="{6DE23EE3-532A-4AE6-8FAA-292FC5448039}"/>
              </a:ext>
            </a:extLst>
          </p:cNvPr>
          <p:cNvPicPr>
            <a:picLocks noChangeAspect="1"/>
          </p:cNvPicPr>
          <p:nvPr/>
        </p:nvPicPr>
        <p:blipFill>
          <a:blip r:embed="rId4"/>
          <a:stretch>
            <a:fillRect/>
          </a:stretch>
        </p:blipFill>
        <p:spPr>
          <a:xfrm>
            <a:off x="2800054" y="1830620"/>
            <a:ext cx="6105525" cy="2486025"/>
          </a:xfrm>
          <a:prstGeom prst="rect">
            <a:avLst/>
          </a:prstGeom>
        </p:spPr>
      </p:pic>
    </p:spTree>
    <p:extLst>
      <p:ext uri="{BB962C8B-B14F-4D97-AF65-F5344CB8AC3E}">
        <p14:creationId xmlns:p14="http://schemas.microsoft.com/office/powerpoint/2010/main" val="213725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BDAD-3EFF-4CB9-AE60-98D4EF698565}"/>
              </a:ext>
            </a:extLst>
          </p:cNvPr>
          <p:cNvSpPr>
            <a:spLocks noGrp="1"/>
          </p:cNvSpPr>
          <p:nvPr>
            <p:ph type="title"/>
          </p:nvPr>
        </p:nvSpPr>
        <p:spPr/>
        <p:txBody>
          <a:bodyPr/>
          <a:lstStyle/>
          <a:p>
            <a:r>
              <a:rPr lang="en-US" b="1" dirty="0" err="1">
                <a:latin typeface="+mn-lt"/>
              </a:rPr>
              <a:t>HempWood</a:t>
            </a:r>
            <a:endParaRPr lang="en-US" dirty="0">
              <a:latin typeface="+mn-lt"/>
            </a:endParaRPr>
          </a:p>
        </p:txBody>
      </p:sp>
      <p:pic>
        <p:nvPicPr>
          <p:cNvPr id="4" name="Picture 3">
            <a:extLst>
              <a:ext uri="{FF2B5EF4-FFF2-40B4-BE49-F238E27FC236}">
                <a16:creationId xmlns:a16="http://schemas.microsoft.com/office/drawing/2014/main" id="{94A3550B-C5CF-4D80-8475-1912019C7A2A}"/>
              </a:ext>
            </a:extLst>
          </p:cNvPr>
          <p:cNvPicPr>
            <a:picLocks noChangeAspect="1"/>
          </p:cNvPicPr>
          <p:nvPr/>
        </p:nvPicPr>
        <p:blipFill>
          <a:blip r:embed="rId2"/>
          <a:stretch>
            <a:fillRect/>
          </a:stretch>
        </p:blipFill>
        <p:spPr>
          <a:xfrm>
            <a:off x="1009349" y="2022158"/>
            <a:ext cx="9609276" cy="2929530"/>
          </a:xfrm>
          <a:prstGeom prst="rect">
            <a:avLst/>
          </a:prstGeom>
        </p:spPr>
      </p:pic>
      <p:sp>
        <p:nvSpPr>
          <p:cNvPr id="5" name="TextBox 4">
            <a:extLst>
              <a:ext uri="{FF2B5EF4-FFF2-40B4-BE49-F238E27FC236}">
                <a16:creationId xmlns:a16="http://schemas.microsoft.com/office/drawing/2014/main" id="{7F864CAC-DBBE-4EE3-BDE2-12D9C7F53A7C}"/>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43538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BF5F-F461-4C8F-8F91-AF477249F5C3}"/>
              </a:ext>
            </a:extLst>
          </p:cNvPr>
          <p:cNvSpPr>
            <a:spLocks noGrp="1"/>
          </p:cNvSpPr>
          <p:nvPr>
            <p:ph type="title"/>
          </p:nvPr>
        </p:nvSpPr>
        <p:spPr/>
        <p:txBody>
          <a:bodyPr/>
          <a:lstStyle/>
          <a:p>
            <a:r>
              <a:rPr lang="en-US" b="1" dirty="0" err="1"/>
              <a:t>HempWood</a:t>
            </a:r>
            <a:endParaRPr lang="en-US" dirty="0"/>
          </a:p>
        </p:txBody>
      </p:sp>
      <p:sp>
        <p:nvSpPr>
          <p:cNvPr id="4" name="Text Placeholder 4">
            <a:extLst>
              <a:ext uri="{FF2B5EF4-FFF2-40B4-BE49-F238E27FC236}">
                <a16:creationId xmlns:a16="http://schemas.microsoft.com/office/drawing/2014/main" id="{AFC21EBA-2CCA-433F-B468-47D453197478}"/>
              </a:ext>
            </a:extLst>
          </p:cNvPr>
          <p:cNvSpPr txBox="1">
            <a:spLocks/>
          </p:cNvSpPr>
          <p:nvPr/>
        </p:nvSpPr>
        <p:spPr>
          <a:xfrm>
            <a:off x="839788" y="1681163"/>
            <a:ext cx="5157787" cy="8239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Product Specs:</a:t>
            </a:r>
            <a:endParaRPr lang="en-US" sz="3200" dirty="0"/>
          </a:p>
        </p:txBody>
      </p:sp>
      <p:sp>
        <p:nvSpPr>
          <p:cNvPr id="5" name="Content Placeholder 2">
            <a:extLst>
              <a:ext uri="{FF2B5EF4-FFF2-40B4-BE49-F238E27FC236}">
                <a16:creationId xmlns:a16="http://schemas.microsoft.com/office/drawing/2014/main" id="{CD92EA7C-EAF4-4776-8495-C3C7C86BEE56}"/>
              </a:ext>
            </a:extLst>
          </p:cNvPr>
          <p:cNvSpPr txBox="1">
            <a:spLocks/>
          </p:cNvSpPr>
          <p:nvPr/>
        </p:nvSpPr>
        <p:spPr>
          <a:xfrm>
            <a:off x="839788" y="2505074"/>
            <a:ext cx="5157787" cy="4225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Density: 60 lbs/ft 3</a:t>
            </a:r>
          </a:p>
          <a:p>
            <a:pPr marL="457200" indent="-457200">
              <a:buFont typeface="Arial" panose="020B0604020202020204" pitchFamily="34" charset="0"/>
              <a:buChar char="•"/>
            </a:pPr>
            <a:r>
              <a:rPr lang="en-US"/>
              <a:t>Hardness: 2,600 Janka</a:t>
            </a:r>
          </a:p>
          <a:p>
            <a:pPr marL="457200" indent="-457200">
              <a:buFont typeface="Arial" panose="020B0604020202020204" pitchFamily="34" charset="0"/>
              <a:buChar char="•"/>
            </a:pPr>
            <a:r>
              <a:rPr lang="en-US"/>
              <a:t>Stability: 20% Greater than Solid Oak</a:t>
            </a:r>
          </a:p>
          <a:p>
            <a:pPr marL="457200" indent="-457200">
              <a:buFont typeface="Arial" panose="020B0604020202020204" pitchFamily="34" charset="0"/>
              <a:buChar char="•"/>
            </a:pPr>
            <a:r>
              <a:rPr lang="en-US"/>
              <a:t>MC: 10-14%</a:t>
            </a:r>
          </a:p>
          <a:p>
            <a:pPr marL="457200" indent="-457200">
              <a:buFont typeface="Arial" panose="020B0604020202020204" pitchFamily="34" charset="0"/>
              <a:buChar char="•"/>
            </a:pPr>
            <a:r>
              <a:rPr lang="en-US"/>
              <a:t>No Added Formaldehyde</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7011016E-27A7-4DCC-9251-4C1FDF118AFC}"/>
              </a:ext>
            </a:extLst>
          </p:cNvPr>
          <p:cNvSpPr txBox="1">
            <a:spLocks/>
          </p:cNvSpPr>
          <p:nvPr/>
        </p:nvSpPr>
        <p:spPr>
          <a:xfrm>
            <a:off x="6172200" y="1681163"/>
            <a:ext cx="5183188" cy="82391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Uses:</a:t>
            </a:r>
            <a:endParaRPr lang="en-US" sz="3200" dirty="0"/>
          </a:p>
        </p:txBody>
      </p:sp>
      <p:sp>
        <p:nvSpPr>
          <p:cNvPr id="7" name="Content Placeholder 6">
            <a:extLst>
              <a:ext uri="{FF2B5EF4-FFF2-40B4-BE49-F238E27FC236}">
                <a16:creationId xmlns:a16="http://schemas.microsoft.com/office/drawing/2014/main" id="{4C97273C-3EF1-416E-884D-5CA663642F40}"/>
              </a:ext>
            </a:extLst>
          </p:cNvPr>
          <p:cNvSpPr txBox="1">
            <a:spLocks/>
          </p:cNvSpPr>
          <p:nvPr/>
        </p:nvSpPr>
        <p:spPr>
          <a:xfrm>
            <a:off x="6172200" y="2505074"/>
            <a:ext cx="5183188" cy="4225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Flooring</a:t>
            </a:r>
          </a:p>
          <a:p>
            <a:pPr marL="457200" indent="-457200">
              <a:buFont typeface="Arial" panose="020B0604020202020204" pitchFamily="34" charset="0"/>
              <a:buChar char="•"/>
            </a:pPr>
            <a:r>
              <a:rPr lang="en-US"/>
              <a:t>Furniture</a:t>
            </a:r>
          </a:p>
          <a:p>
            <a:pPr marL="457200" indent="-457200">
              <a:buFont typeface="Arial" panose="020B0604020202020204" pitchFamily="34" charset="0"/>
              <a:buChar char="•"/>
            </a:pPr>
            <a:r>
              <a:rPr lang="en-US"/>
              <a:t>Counter Tops</a:t>
            </a:r>
          </a:p>
          <a:p>
            <a:pPr marL="457200" indent="-457200">
              <a:buFont typeface="Arial" panose="020B0604020202020204" pitchFamily="34" charset="0"/>
              <a:buChar char="•"/>
            </a:pPr>
            <a:r>
              <a:rPr lang="en-US"/>
              <a:t>Wood Walls </a:t>
            </a:r>
          </a:p>
          <a:p>
            <a:pPr marL="457200" indent="-457200">
              <a:buFont typeface="Arial" panose="020B0604020202020204" pitchFamily="34" charset="0"/>
              <a:buChar char="•"/>
            </a:pPr>
            <a:r>
              <a:rPr lang="en-US"/>
              <a:t>Picture Frames</a:t>
            </a:r>
          </a:p>
          <a:p>
            <a:endParaRPr lang="en-US" dirty="0"/>
          </a:p>
        </p:txBody>
      </p:sp>
    </p:spTree>
    <p:extLst>
      <p:ext uri="{BB962C8B-B14F-4D97-AF65-F5344CB8AC3E}">
        <p14:creationId xmlns:p14="http://schemas.microsoft.com/office/powerpoint/2010/main" val="167827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79F5FA-64CD-42E9-8353-930AA4ADE6BB}"/>
              </a:ext>
            </a:extLst>
          </p:cNvPr>
          <p:cNvSpPr>
            <a:spLocks noGrp="1"/>
          </p:cNvSpPr>
          <p:nvPr>
            <p:ph type="title"/>
          </p:nvPr>
        </p:nvSpPr>
        <p:spPr/>
        <p:txBody>
          <a:bodyPr/>
          <a:lstStyle/>
          <a:p>
            <a:r>
              <a:rPr lang="en-US" b="1" dirty="0" err="1">
                <a:solidFill>
                  <a:srgbClr val="4B647C"/>
                </a:solidFill>
                <a:latin typeface="+mn-lt"/>
              </a:rPr>
              <a:t>Terrafibre</a:t>
            </a:r>
            <a:r>
              <a:rPr lang="en-US" b="1" dirty="0">
                <a:solidFill>
                  <a:srgbClr val="4B647C"/>
                </a:solidFill>
                <a:latin typeface="+mn-lt"/>
              </a:rPr>
              <a:t>—Erosion Control Blanket</a:t>
            </a:r>
          </a:p>
        </p:txBody>
      </p:sp>
      <p:pic>
        <p:nvPicPr>
          <p:cNvPr id="7" name="Picture 6">
            <a:extLst>
              <a:ext uri="{FF2B5EF4-FFF2-40B4-BE49-F238E27FC236}">
                <a16:creationId xmlns:a16="http://schemas.microsoft.com/office/drawing/2014/main" id="{94DB3878-79ED-4807-8002-4BDA266B75F9}"/>
              </a:ext>
            </a:extLst>
          </p:cNvPr>
          <p:cNvPicPr>
            <a:picLocks noChangeAspect="1"/>
          </p:cNvPicPr>
          <p:nvPr/>
        </p:nvPicPr>
        <p:blipFill>
          <a:blip r:embed="rId2"/>
          <a:stretch>
            <a:fillRect/>
          </a:stretch>
        </p:blipFill>
        <p:spPr>
          <a:xfrm>
            <a:off x="4189538" y="1904289"/>
            <a:ext cx="3852660" cy="845955"/>
          </a:xfrm>
          <a:prstGeom prst="rect">
            <a:avLst/>
          </a:prstGeom>
        </p:spPr>
      </p:pic>
      <p:pic>
        <p:nvPicPr>
          <p:cNvPr id="8" name="Picture 7">
            <a:extLst>
              <a:ext uri="{FF2B5EF4-FFF2-40B4-BE49-F238E27FC236}">
                <a16:creationId xmlns:a16="http://schemas.microsoft.com/office/drawing/2014/main" id="{C671C0AF-49DA-4C98-90A9-917D18307578}"/>
              </a:ext>
            </a:extLst>
          </p:cNvPr>
          <p:cNvPicPr>
            <a:picLocks noChangeAspect="1"/>
          </p:cNvPicPr>
          <p:nvPr/>
        </p:nvPicPr>
        <p:blipFill rotWithShape="1">
          <a:blip r:embed="rId3"/>
          <a:srcRect t="32859" b="5734"/>
          <a:stretch/>
        </p:blipFill>
        <p:spPr>
          <a:xfrm>
            <a:off x="1178667" y="2865794"/>
            <a:ext cx="9834663" cy="1496761"/>
          </a:xfrm>
          <a:prstGeom prst="rect">
            <a:avLst/>
          </a:prstGeom>
        </p:spPr>
      </p:pic>
      <p:pic>
        <p:nvPicPr>
          <p:cNvPr id="9" name="Picture 8">
            <a:extLst>
              <a:ext uri="{FF2B5EF4-FFF2-40B4-BE49-F238E27FC236}">
                <a16:creationId xmlns:a16="http://schemas.microsoft.com/office/drawing/2014/main" id="{5FE2004C-9591-4529-ADFD-93375D5FBA2A}"/>
              </a:ext>
            </a:extLst>
          </p:cNvPr>
          <p:cNvPicPr>
            <a:picLocks noChangeAspect="1"/>
          </p:cNvPicPr>
          <p:nvPr/>
        </p:nvPicPr>
        <p:blipFill>
          <a:blip r:embed="rId4"/>
          <a:stretch>
            <a:fillRect/>
          </a:stretch>
        </p:blipFill>
        <p:spPr>
          <a:xfrm>
            <a:off x="3060864" y="4269101"/>
            <a:ext cx="6110007" cy="1565125"/>
          </a:xfrm>
          <a:prstGeom prst="rect">
            <a:avLst/>
          </a:prstGeom>
        </p:spPr>
      </p:pic>
    </p:spTree>
    <p:extLst>
      <p:ext uri="{BB962C8B-B14F-4D97-AF65-F5344CB8AC3E}">
        <p14:creationId xmlns:p14="http://schemas.microsoft.com/office/powerpoint/2010/main" val="281369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1A4F-57B4-423D-8881-27A90E365551}"/>
              </a:ext>
            </a:extLst>
          </p:cNvPr>
          <p:cNvSpPr>
            <a:spLocks noGrp="1"/>
          </p:cNvSpPr>
          <p:nvPr>
            <p:ph type="title"/>
          </p:nvPr>
        </p:nvSpPr>
        <p:spPr/>
        <p:txBody>
          <a:bodyPr/>
          <a:lstStyle/>
          <a:p>
            <a:r>
              <a:rPr lang="en-US" b="1" dirty="0" err="1">
                <a:solidFill>
                  <a:srgbClr val="4B647C"/>
                </a:solidFill>
                <a:latin typeface="+mn-lt"/>
              </a:rPr>
              <a:t>Terrafibre</a:t>
            </a:r>
            <a:r>
              <a:rPr lang="en-US" b="1" dirty="0">
                <a:solidFill>
                  <a:srgbClr val="4B647C"/>
                </a:solidFill>
                <a:latin typeface="+mn-lt"/>
              </a:rPr>
              <a:t>—Erosion Control Blanket</a:t>
            </a:r>
          </a:p>
        </p:txBody>
      </p:sp>
      <p:pic>
        <p:nvPicPr>
          <p:cNvPr id="5" name="Picture 4">
            <a:extLst>
              <a:ext uri="{FF2B5EF4-FFF2-40B4-BE49-F238E27FC236}">
                <a16:creationId xmlns:a16="http://schemas.microsoft.com/office/drawing/2014/main" id="{70AD57FA-E9E3-49F4-BCF1-96C7DB45834D}"/>
              </a:ext>
            </a:extLst>
          </p:cNvPr>
          <p:cNvPicPr>
            <a:picLocks noChangeAspect="1"/>
          </p:cNvPicPr>
          <p:nvPr/>
        </p:nvPicPr>
        <p:blipFill>
          <a:blip r:embed="rId2"/>
          <a:stretch>
            <a:fillRect/>
          </a:stretch>
        </p:blipFill>
        <p:spPr>
          <a:xfrm>
            <a:off x="736330" y="2040137"/>
            <a:ext cx="5621859" cy="4033684"/>
          </a:xfrm>
          <a:prstGeom prst="rect">
            <a:avLst/>
          </a:prstGeom>
        </p:spPr>
      </p:pic>
      <p:pic>
        <p:nvPicPr>
          <p:cNvPr id="6" name="Picture 5">
            <a:extLst>
              <a:ext uri="{FF2B5EF4-FFF2-40B4-BE49-F238E27FC236}">
                <a16:creationId xmlns:a16="http://schemas.microsoft.com/office/drawing/2014/main" id="{375645E9-C588-4E9B-BAFE-EB5FD8D850B6}"/>
              </a:ext>
            </a:extLst>
          </p:cNvPr>
          <p:cNvPicPr>
            <a:picLocks noChangeAspect="1"/>
          </p:cNvPicPr>
          <p:nvPr/>
        </p:nvPicPr>
        <p:blipFill>
          <a:blip r:embed="rId3"/>
          <a:stretch>
            <a:fillRect/>
          </a:stretch>
        </p:blipFill>
        <p:spPr>
          <a:xfrm>
            <a:off x="6694036" y="2040137"/>
            <a:ext cx="4761633" cy="2666514"/>
          </a:xfrm>
          <a:prstGeom prst="rect">
            <a:avLst/>
          </a:prstGeom>
        </p:spPr>
      </p:pic>
      <p:sp>
        <p:nvSpPr>
          <p:cNvPr id="7" name="TextBox 6">
            <a:extLst>
              <a:ext uri="{FF2B5EF4-FFF2-40B4-BE49-F238E27FC236}">
                <a16:creationId xmlns:a16="http://schemas.microsoft.com/office/drawing/2014/main" id="{9604528B-429D-4449-9ABC-4CA9B1523334}"/>
              </a:ext>
            </a:extLst>
          </p:cNvPr>
          <p:cNvSpPr txBox="1"/>
          <p:nvPr/>
        </p:nvSpPr>
        <p:spPr>
          <a:xfrm>
            <a:off x="6694036" y="5127763"/>
            <a:ext cx="4175894" cy="1015663"/>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99134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A5F3-ADBF-4042-BF78-02599D15F03E}"/>
              </a:ext>
            </a:extLst>
          </p:cNvPr>
          <p:cNvSpPr>
            <a:spLocks noGrp="1"/>
          </p:cNvSpPr>
          <p:nvPr>
            <p:ph type="title"/>
          </p:nvPr>
        </p:nvSpPr>
        <p:spPr/>
        <p:txBody>
          <a:bodyPr/>
          <a:lstStyle/>
          <a:p>
            <a:r>
              <a:rPr lang="en-US" b="1" dirty="0">
                <a:solidFill>
                  <a:srgbClr val="4B647C"/>
                </a:solidFill>
                <a:latin typeface="+mn-lt"/>
              </a:rPr>
              <a:t>HEATLOK SOY—Soy-Based Foam Insulation</a:t>
            </a:r>
          </a:p>
        </p:txBody>
      </p:sp>
      <p:pic>
        <p:nvPicPr>
          <p:cNvPr id="5" name="Picture 4">
            <a:extLst>
              <a:ext uri="{FF2B5EF4-FFF2-40B4-BE49-F238E27FC236}">
                <a16:creationId xmlns:a16="http://schemas.microsoft.com/office/drawing/2014/main" id="{7E02172D-1EB6-449A-A15D-D316EF09124F}"/>
              </a:ext>
            </a:extLst>
          </p:cNvPr>
          <p:cNvPicPr>
            <a:picLocks noChangeAspect="1"/>
          </p:cNvPicPr>
          <p:nvPr/>
        </p:nvPicPr>
        <p:blipFill rotWithShape="1">
          <a:blip r:embed="rId2"/>
          <a:srcRect l="55698" r="28597"/>
          <a:stretch/>
        </p:blipFill>
        <p:spPr>
          <a:xfrm>
            <a:off x="3770930" y="2884967"/>
            <a:ext cx="1467995" cy="1238506"/>
          </a:xfrm>
          <a:prstGeom prst="rect">
            <a:avLst/>
          </a:prstGeom>
          <a:ln w="12700">
            <a:noFill/>
          </a:ln>
        </p:spPr>
      </p:pic>
      <p:pic>
        <p:nvPicPr>
          <p:cNvPr id="8" name="Picture 7">
            <a:extLst>
              <a:ext uri="{FF2B5EF4-FFF2-40B4-BE49-F238E27FC236}">
                <a16:creationId xmlns:a16="http://schemas.microsoft.com/office/drawing/2014/main" id="{D955711C-2C23-4B99-9DCB-992531C120A7}"/>
              </a:ext>
            </a:extLst>
          </p:cNvPr>
          <p:cNvPicPr>
            <a:picLocks noChangeAspect="1"/>
          </p:cNvPicPr>
          <p:nvPr/>
        </p:nvPicPr>
        <p:blipFill rotWithShape="1">
          <a:blip r:embed="rId2"/>
          <a:srcRect t="30000" r="45379"/>
          <a:stretch/>
        </p:blipFill>
        <p:spPr>
          <a:xfrm>
            <a:off x="3770931" y="1968979"/>
            <a:ext cx="4650138" cy="789618"/>
          </a:xfrm>
          <a:prstGeom prst="rect">
            <a:avLst/>
          </a:prstGeom>
          <a:ln w="12700">
            <a:noFill/>
          </a:ln>
        </p:spPr>
      </p:pic>
      <p:sp>
        <p:nvSpPr>
          <p:cNvPr id="6" name="TextBox 5">
            <a:extLst>
              <a:ext uri="{FF2B5EF4-FFF2-40B4-BE49-F238E27FC236}">
                <a16:creationId xmlns:a16="http://schemas.microsoft.com/office/drawing/2014/main" id="{67ABCB8C-2699-4878-9910-3E0C9BF663B3}"/>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pic>
        <p:nvPicPr>
          <p:cNvPr id="10" name="Picture 9">
            <a:extLst>
              <a:ext uri="{FF2B5EF4-FFF2-40B4-BE49-F238E27FC236}">
                <a16:creationId xmlns:a16="http://schemas.microsoft.com/office/drawing/2014/main" id="{9798EBBB-0B76-4DE9-84B5-14672CECA9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112" y="3002736"/>
            <a:ext cx="1467995" cy="1002967"/>
          </a:xfrm>
          <a:prstGeom prst="rect">
            <a:avLst/>
          </a:prstGeom>
          <a:noFill/>
          <a:ln>
            <a:noFill/>
          </a:ln>
        </p:spPr>
      </p:pic>
    </p:spTree>
    <p:extLst>
      <p:ext uri="{BB962C8B-B14F-4D97-AF65-F5344CB8AC3E}">
        <p14:creationId xmlns:p14="http://schemas.microsoft.com/office/powerpoint/2010/main" val="160234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HEATLOK SOY—Soy-Based Foam Insulation</a:t>
            </a:r>
          </a:p>
        </p:txBody>
      </p:sp>
      <p:pic>
        <p:nvPicPr>
          <p:cNvPr id="5" name="Picture 4">
            <a:extLst>
              <a:ext uri="{FF2B5EF4-FFF2-40B4-BE49-F238E27FC236}">
                <a16:creationId xmlns:a16="http://schemas.microsoft.com/office/drawing/2014/main" id="{2D774ED3-69B5-4598-BEE3-5A9F367E66F5}"/>
              </a:ext>
            </a:extLst>
          </p:cNvPr>
          <p:cNvPicPr>
            <a:picLocks noChangeAspect="1"/>
          </p:cNvPicPr>
          <p:nvPr/>
        </p:nvPicPr>
        <p:blipFill rotWithShape="1">
          <a:blip r:embed="rId2"/>
          <a:srcRect t="10003" b="38125"/>
          <a:stretch/>
        </p:blipFill>
        <p:spPr>
          <a:xfrm>
            <a:off x="696594" y="1935635"/>
            <a:ext cx="6109190" cy="3557388"/>
          </a:xfrm>
          <a:prstGeom prst="rect">
            <a:avLst/>
          </a:prstGeom>
        </p:spPr>
      </p:pic>
      <p:pic>
        <p:nvPicPr>
          <p:cNvPr id="6" name="Picture 5">
            <a:extLst>
              <a:ext uri="{FF2B5EF4-FFF2-40B4-BE49-F238E27FC236}">
                <a16:creationId xmlns:a16="http://schemas.microsoft.com/office/drawing/2014/main" id="{E0DEF902-D54A-49F9-B76A-7925F7A61550}"/>
              </a:ext>
            </a:extLst>
          </p:cNvPr>
          <p:cNvPicPr>
            <a:picLocks noChangeAspect="1"/>
          </p:cNvPicPr>
          <p:nvPr/>
        </p:nvPicPr>
        <p:blipFill rotWithShape="1">
          <a:blip r:embed="rId2"/>
          <a:srcRect t="62083"/>
          <a:stretch/>
        </p:blipFill>
        <p:spPr>
          <a:xfrm>
            <a:off x="6884823" y="2749922"/>
            <a:ext cx="4531543" cy="1928813"/>
          </a:xfrm>
          <a:prstGeom prst="rect">
            <a:avLst/>
          </a:prstGeom>
        </p:spPr>
      </p:pic>
      <p:sp>
        <p:nvSpPr>
          <p:cNvPr id="7" name="TextBox 6">
            <a:extLst>
              <a:ext uri="{FF2B5EF4-FFF2-40B4-BE49-F238E27FC236}">
                <a16:creationId xmlns:a16="http://schemas.microsoft.com/office/drawing/2014/main" id="{29A90D30-E4FF-48FB-86E1-4F5BEF787F10}"/>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938348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HEATLOK SOY—Soy-Based Foam Insulation</a:t>
            </a:r>
          </a:p>
        </p:txBody>
      </p:sp>
      <p:pic>
        <p:nvPicPr>
          <p:cNvPr id="7" name="Picture 6">
            <a:extLst>
              <a:ext uri="{FF2B5EF4-FFF2-40B4-BE49-F238E27FC236}">
                <a16:creationId xmlns:a16="http://schemas.microsoft.com/office/drawing/2014/main" id="{F59196BA-C5B1-4D01-B782-F25FD13D1199}"/>
              </a:ext>
            </a:extLst>
          </p:cNvPr>
          <p:cNvPicPr>
            <a:picLocks noChangeAspect="1"/>
          </p:cNvPicPr>
          <p:nvPr/>
        </p:nvPicPr>
        <p:blipFill>
          <a:blip r:embed="rId2"/>
          <a:stretch>
            <a:fillRect/>
          </a:stretch>
        </p:blipFill>
        <p:spPr>
          <a:xfrm>
            <a:off x="736330" y="2040137"/>
            <a:ext cx="5752177" cy="2711493"/>
          </a:xfrm>
          <a:prstGeom prst="rect">
            <a:avLst/>
          </a:prstGeom>
        </p:spPr>
      </p:pic>
      <p:pic>
        <p:nvPicPr>
          <p:cNvPr id="8" name="Picture 7">
            <a:extLst>
              <a:ext uri="{FF2B5EF4-FFF2-40B4-BE49-F238E27FC236}">
                <a16:creationId xmlns:a16="http://schemas.microsoft.com/office/drawing/2014/main" id="{2E197D6B-D8EB-4B93-9C4B-2020004A5A39}"/>
              </a:ext>
            </a:extLst>
          </p:cNvPr>
          <p:cNvPicPr>
            <a:picLocks noChangeAspect="1"/>
          </p:cNvPicPr>
          <p:nvPr/>
        </p:nvPicPr>
        <p:blipFill>
          <a:blip r:embed="rId3"/>
          <a:stretch>
            <a:fillRect/>
          </a:stretch>
        </p:blipFill>
        <p:spPr>
          <a:xfrm>
            <a:off x="7144516" y="2173736"/>
            <a:ext cx="3393830" cy="2444293"/>
          </a:xfrm>
          <a:prstGeom prst="rect">
            <a:avLst/>
          </a:prstGeom>
        </p:spPr>
      </p:pic>
      <p:sp>
        <p:nvSpPr>
          <p:cNvPr id="5" name="TextBox 4">
            <a:extLst>
              <a:ext uri="{FF2B5EF4-FFF2-40B4-BE49-F238E27FC236}">
                <a16:creationId xmlns:a16="http://schemas.microsoft.com/office/drawing/2014/main" id="{4CEBD8F7-F92E-430F-880E-561F2E0C12B4}"/>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26356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HEATLOK SOY—Soy-Based Foam Insulation</a:t>
            </a:r>
          </a:p>
        </p:txBody>
      </p:sp>
      <p:pic>
        <p:nvPicPr>
          <p:cNvPr id="5" name="Picture 4">
            <a:extLst>
              <a:ext uri="{FF2B5EF4-FFF2-40B4-BE49-F238E27FC236}">
                <a16:creationId xmlns:a16="http://schemas.microsoft.com/office/drawing/2014/main" id="{2E84DBBA-6142-4B01-9F26-1FF9C39CAB0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Layer>
                </a14:imgProps>
              </a:ext>
            </a:extLst>
          </a:blip>
          <a:srcRect t="45174"/>
          <a:stretch/>
        </p:blipFill>
        <p:spPr>
          <a:xfrm>
            <a:off x="6741994" y="1774209"/>
            <a:ext cx="4713676" cy="3087325"/>
          </a:xfrm>
          <a:prstGeom prst="rect">
            <a:avLst/>
          </a:prstGeom>
        </p:spPr>
      </p:pic>
      <p:pic>
        <p:nvPicPr>
          <p:cNvPr id="6" name="Picture 5">
            <a:extLst>
              <a:ext uri="{FF2B5EF4-FFF2-40B4-BE49-F238E27FC236}">
                <a16:creationId xmlns:a16="http://schemas.microsoft.com/office/drawing/2014/main" id="{E6ECD65B-CEC6-4B56-A415-9AE724102C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Layer>
                </a14:imgProps>
              </a:ext>
            </a:extLst>
          </a:blip>
          <a:srcRect t="9785" b="54826"/>
          <a:stretch/>
        </p:blipFill>
        <p:spPr>
          <a:xfrm>
            <a:off x="736330" y="1774209"/>
            <a:ext cx="5720781" cy="2418585"/>
          </a:xfrm>
          <a:prstGeom prst="rect">
            <a:avLst/>
          </a:prstGeom>
        </p:spPr>
      </p:pic>
      <p:sp>
        <p:nvSpPr>
          <p:cNvPr id="7" name="TextBox 6">
            <a:extLst>
              <a:ext uri="{FF2B5EF4-FFF2-40B4-BE49-F238E27FC236}">
                <a16:creationId xmlns:a16="http://schemas.microsoft.com/office/drawing/2014/main" id="{DF352725-376F-4F92-8757-650D8D976AB5}"/>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202864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4B647C"/>
                </a:solidFill>
                <a:latin typeface="+mn-lt"/>
              </a:rPr>
              <a:t>About AURI</a:t>
            </a:r>
          </a:p>
        </p:txBody>
      </p:sp>
      <p:sp>
        <p:nvSpPr>
          <p:cNvPr id="5" name="Content Placeholder 4"/>
          <p:cNvSpPr>
            <a:spLocks noGrp="1"/>
          </p:cNvSpPr>
          <p:nvPr>
            <p:ph sz="half" idx="1"/>
          </p:nvPr>
        </p:nvSpPr>
        <p:spPr/>
        <p:txBody>
          <a:bodyPr/>
          <a:lstStyle/>
          <a:p>
            <a:pPr marL="457200" indent="-457200">
              <a:buFont typeface="Arial" panose="020B0604020202020204" pitchFamily="34" charset="0"/>
              <a:buChar char="•"/>
            </a:pPr>
            <a:r>
              <a:rPr lang="en-US" dirty="0">
                <a:cs typeface="Arial" panose="020B0604020202020204" pitchFamily="34" charset="0"/>
              </a:rPr>
              <a:t>AURI helps develop new uses for agricultural commodities</a:t>
            </a:r>
          </a:p>
          <a:p>
            <a:pPr marL="457200" indent="-457200">
              <a:buFont typeface="Arial" panose="020B0604020202020204" pitchFamily="34" charset="0"/>
              <a:buChar char="•"/>
            </a:pPr>
            <a:endParaRPr lang="en-US" dirty="0">
              <a:cs typeface="Arial" panose="020B0604020202020204" pitchFamily="34" charset="0"/>
            </a:endParaRPr>
          </a:p>
          <a:p>
            <a:pPr marL="457200" indent="-457200">
              <a:buFont typeface="Arial" panose="020B0604020202020204" pitchFamily="34" charset="0"/>
              <a:buChar char="•"/>
            </a:pPr>
            <a:r>
              <a:rPr lang="en-US" dirty="0"/>
              <a:t>AURI was created by the MN Legislature, and its mission is to foster long-term economic benefit through value-added agricultural products.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981" y="798897"/>
            <a:ext cx="4836425" cy="4004110"/>
          </a:xfrm>
          <a:prstGeom prst="rect">
            <a:avLst/>
          </a:prstGeom>
        </p:spPr>
      </p:pic>
    </p:spTree>
    <p:extLst>
      <p:ext uri="{BB962C8B-B14F-4D97-AF65-F5344CB8AC3E}">
        <p14:creationId xmlns:p14="http://schemas.microsoft.com/office/powerpoint/2010/main" val="1126721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ROOF MAXX</a:t>
            </a:r>
          </a:p>
        </p:txBody>
      </p:sp>
      <p:pic>
        <p:nvPicPr>
          <p:cNvPr id="7" name="Picture 6">
            <a:extLst>
              <a:ext uri="{FF2B5EF4-FFF2-40B4-BE49-F238E27FC236}">
                <a16:creationId xmlns:a16="http://schemas.microsoft.com/office/drawing/2014/main" id="{79ABDFB4-CB33-4124-A40F-C042297CC7B2}"/>
              </a:ext>
            </a:extLst>
          </p:cNvPr>
          <p:cNvPicPr>
            <a:picLocks noChangeAspect="1"/>
          </p:cNvPicPr>
          <p:nvPr/>
        </p:nvPicPr>
        <p:blipFill>
          <a:blip r:embed="rId2"/>
          <a:stretch>
            <a:fillRect/>
          </a:stretch>
        </p:blipFill>
        <p:spPr>
          <a:xfrm>
            <a:off x="2058669" y="1840112"/>
            <a:ext cx="8067675" cy="1960773"/>
          </a:xfrm>
          <a:prstGeom prst="rect">
            <a:avLst/>
          </a:prstGeom>
        </p:spPr>
      </p:pic>
      <p:pic>
        <p:nvPicPr>
          <p:cNvPr id="8" name="Picture 7">
            <a:extLst>
              <a:ext uri="{FF2B5EF4-FFF2-40B4-BE49-F238E27FC236}">
                <a16:creationId xmlns:a16="http://schemas.microsoft.com/office/drawing/2014/main" id="{E2111335-19E9-4997-9D90-0C321983EF0C}"/>
              </a:ext>
            </a:extLst>
          </p:cNvPr>
          <p:cNvPicPr>
            <a:picLocks noChangeAspect="1"/>
          </p:cNvPicPr>
          <p:nvPr/>
        </p:nvPicPr>
        <p:blipFill>
          <a:blip r:embed="rId3"/>
          <a:stretch>
            <a:fillRect/>
          </a:stretch>
        </p:blipFill>
        <p:spPr>
          <a:xfrm>
            <a:off x="2908030" y="3800885"/>
            <a:ext cx="6096000" cy="2037337"/>
          </a:xfrm>
          <a:prstGeom prst="rect">
            <a:avLst/>
          </a:prstGeom>
        </p:spPr>
      </p:pic>
    </p:spTree>
    <p:extLst>
      <p:ext uri="{BB962C8B-B14F-4D97-AF65-F5344CB8AC3E}">
        <p14:creationId xmlns:p14="http://schemas.microsoft.com/office/powerpoint/2010/main" val="86121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ROOF MAXX</a:t>
            </a:r>
          </a:p>
        </p:txBody>
      </p:sp>
      <p:pic>
        <p:nvPicPr>
          <p:cNvPr id="5" name="Picture 4">
            <a:extLst>
              <a:ext uri="{FF2B5EF4-FFF2-40B4-BE49-F238E27FC236}">
                <a16:creationId xmlns:a16="http://schemas.microsoft.com/office/drawing/2014/main" id="{B8A0C7BF-4E01-419A-BE69-BAD5B70286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Layer>
                </a14:imgProps>
              </a:ext>
            </a:extLst>
          </a:blip>
          <a:stretch>
            <a:fillRect/>
          </a:stretch>
        </p:blipFill>
        <p:spPr>
          <a:xfrm>
            <a:off x="2412730" y="1666287"/>
            <a:ext cx="7026546" cy="4488198"/>
          </a:xfrm>
          <a:prstGeom prst="rect">
            <a:avLst/>
          </a:prstGeom>
        </p:spPr>
      </p:pic>
    </p:spTree>
    <p:extLst>
      <p:ext uri="{BB962C8B-B14F-4D97-AF65-F5344CB8AC3E}">
        <p14:creationId xmlns:p14="http://schemas.microsoft.com/office/powerpoint/2010/main" val="261425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ROOF MAXX</a:t>
            </a:r>
          </a:p>
        </p:txBody>
      </p:sp>
      <p:pic>
        <p:nvPicPr>
          <p:cNvPr id="4" name="Picture 3">
            <a:extLst>
              <a:ext uri="{FF2B5EF4-FFF2-40B4-BE49-F238E27FC236}">
                <a16:creationId xmlns:a16="http://schemas.microsoft.com/office/drawing/2014/main" id="{D916D38D-C28D-49C5-906F-2D69750BC017}"/>
              </a:ext>
            </a:extLst>
          </p:cNvPr>
          <p:cNvPicPr>
            <a:picLocks noChangeAspect="1"/>
          </p:cNvPicPr>
          <p:nvPr/>
        </p:nvPicPr>
        <p:blipFill>
          <a:blip r:embed="rId2"/>
          <a:stretch>
            <a:fillRect/>
          </a:stretch>
        </p:blipFill>
        <p:spPr>
          <a:xfrm>
            <a:off x="736330" y="2040137"/>
            <a:ext cx="5426764" cy="2794783"/>
          </a:xfrm>
          <a:prstGeom prst="rect">
            <a:avLst/>
          </a:prstGeom>
        </p:spPr>
      </p:pic>
      <p:pic>
        <p:nvPicPr>
          <p:cNvPr id="7" name="Picture 6">
            <a:extLst>
              <a:ext uri="{FF2B5EF4-FFF2-40B4-BE49-F238E27FC236}">
                <a16:creationId xmlns:a16="http://schemas.microsoft.com/office/drawing/2014/main" id="{4F37175E-2529-4427-B235-9640591B0E06}"/>
              </a:ext>
            </a:extLst>
          </p:cNvPr>
          <p:cNvPicPr>
            <a:picLocks noChangeAspect="1"/>
          </p:cNvPicPr>
          <p:nvPr/>
        </p:nvPicPr>
        <p:blipFill>
          <a:blip r:embed="rId3"/>
          <a:stretch>
            <a:fillRect/>
          </a:stretch>
        </p:blipFill>
        <p:spPr>
          <a:xfrm>
            <a:off x="6250503" y="1993208"/>
            <a:ext cx="5244903" cy="2871584"/>
          </a:xfrm>
          <a:prstGeom prst="rect">
            <a:avLst/>
          </a:prstGeom>
        </p:spPr>
      </p:pic>
      <p:sp>
        <p:nvSpPr>
          <p:cNvPr id="5" name="TextBox 4">
            <a:extLst>
              <a:ext uri="{FF2B5EF4-FFF2-40B4-BE49-F238E27FC236}">
                <a16:creationId xmlns:a16="http://schemas.microsoft.com/office/drawing/2014/main" id="{2BD4C93C-B65E-46F8-971D-80990AF2C885}"/>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70209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CORTEC</a:t>
            </a:r>
          </a:p>
        </p:txBody>
      </p:sp>
      <p:pic>
        <p:nvPicPr>
          <p:cNvPr id="5" name="Picture 4">
            <a:extLst>
              <a:ext uri="{FF2B5EF4-FFF2-40B4-BE49-F238E27FC236}">
                <a16:creationId xmlns:a16="http://schemas.microsoft.com/office/drawing/2014/main" id="{E13BBEBD-17A8-4995-8A68-BC01B72AE4DA}"/>
              </a:ext>
            </a:extLst>
          </p:cNvPr>
          <p:cNvPicPr>
            <a:picLocks noChangeAspect="1"/>
          </p:cNvPicPr>
          <p:nvPr/>
        </p:nvPicPr>
        <p:blipFill>
          <a:blip r:embed="rId2"/>
          <a:stretch>
            <a:fillRect/>
          </a:stretch>
        </p:blipFill>
        <p:spPr>
          <a:xfrm>
            <a:off x="1850755" y="1626354"/>
            <a:ext cx="6512195" cy="2170732"/>
          </a:xfrm>
          <a:prstGeom prst="rect">
            <a:avLst/>
          </a:prstGeom>
        </p:spPr>
      </p:pic>
      <p:pic>
        <p:nvPicPr>
          <p:cNvPr id="6" name="Picture 5">
            <a:extLst>
              <a:ext uri="{FF2B5EF4-FFF2-40B4-BE49-F238E27FC236}">
                <a16:creationId xmlns:a16="http://schemas.microsoft.com/office/drawing/2014/main" id="{75773A7E-D060-4142-939A-81C3D924429A}"/>
              </a:ext>
            </a:extLst>
          </p:cNvPr>
          <p:cNvPicPr>
            <a:picLocks noChangeAspect="1"/>
          </p:cNvPicPr>
          <p:nvPr/>
        </p:nvPicPr>
        <p:blipFill>
          <a:blip r:embed="rId3"/>
          <a:stretch>
            <a:fillRect/>
          </a:stretch>
        </p:blipFill>
        <p:spPr>
          <a:xfrm>
            <a:off x="736330" y="3551373"/>
            <a:ext cx="8763000" cy="2189259"/>
          </a:xfrm>
          <a:prstGeom prst="rect">
            <a:avLst/>
          </a:prstGeom>
        </p:spPr>
      </p:pic>
      <p:sp>
        <p:nvSpPr>
          <p:cNvPr id="7" name="TextBox 6">
            <a:extLst>
              <a:ext uri="{FF2B5EF4-FFF2-40B4-BE49-F238E27FC236}">
                <a16:creationId xmlns:a16="http://schemas.microsoft.com/office/drawing/2014/main" id="{403C0722-2A0A-43D2-B57E-469103C7EBC3}"/>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1539774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CORTEC</a:t>
            </a:r>
            <a:endParaRPr lang="en-US" b="1" dirty="0">
              <a:latin typeface="+mn-lt"/>
            </a:endParaRPr>
          </a:p>
        </p:txBody>
      </p:sp>
      <p:pic>
        <p:nvPicPr>
          <p:cNvPr id="7" name="Picture 6">
            <a:extLst>
              <a:ext uri="{FF2B5EF4-FFF2-40B4-BE49-F238E27FC236}">
                <a16:creationId xmlns:a16="http://schemas.microsoft.com/office/drawing/2014/main" id="{A1829C7D-2E37-43DD-9F83-8CA703D33D33}"/>
              </a:ext>
            </a:extLst>
          </p:cNvPr>
          <p:cNvPicPr>
            <a:picLocks noChangeAspect="1"/>
          </p:cNvPicPr>
          <p:nvPr/>
        </p:nvPicPr>
        <p:blipFill>
          <a:blip r:embed="rId2"/>
          <a:stretch>
            <a:fillRect/>
          </a:stretch>
        </p:blipFill>
        <p:spPr>
          <a:xfrm>
            <a:off x="847725" y="1781916"/>
            <a:ext cx="8953500" cy="4171794"/>
          </a:xfrm>
          <a:prstGeom prst="rect">
            <a:avLst/>
          </a:prstGeom>
        </p:spPr>
      </p:pic>
      <p:pic>
        <p:nvPicPr>
          <p:cNvPr id="8" name="Picture 7">
            <a:extLst>
              <a:ext uri="{FF2B5EF4-FFF2-40B4-BE49-F238E27FC236}">
                <a16:creationId xmlns:a16="http://schemas.microsoft.com/office/drawing/2014/main" id="{57AA1436-8387-43F8-9AEC-7AF6EA6DA7B5}"/>
              </a:ext>
            </a:extLst>
          </p:cNvPr>
          <p:cNvPicPr>
            <a:picLocks noChangeAspect="1"/>
          </p:cNvPicPr>
          <p:nvPr/>
        </p:nvPicPr>
        <p:blipFill>
          <a:blip r:embed="rId3"/>
          <a:stretch>
            <a:fillRect/>
          </a:stretch>
        </p:blipFill>
        <p:spPr>
          <a:xfrm>
            <a:off x="6377036" y="1943663"/>
            <a:ext cx="3924300" cy="1018555"/>
          </a:xfrm>
          <a:prstGeom prst="rect">
            <a:avLst/>
          </a:prstGeom>
        </p:spPr>
      </p:pic>
      <p:pic>
        <p:nvPicPr>
          <p:cNvPr id="9" name="Picture 8">
            <a:extLst>
              <a:ext uri="{FF2B5EF4-FFF2-40B4-BE49-F238E27FC236}">
                <a16:creationId xmlns:a16="http://schemas.microsoft.com/office/drawing/2014/main" id="{50F6A618-4938-4F87-B1F4-5296CEEA94D0}"/>
              </a:ext>
            </a:extLst>
          </p:cNvPr>
          <p:cNvPicPr>
            <a:picLocks noChangeAspect="1"/>
          </p:cNvPicPr>
          <p:nvPr/>
        </p:nvPicPr>
        <p:blipFill>
          <a:blip r:embed="rId4"/>
          <a:stretch>
            <a:fillRect/>
          </a:stretch>
        </p:blipFill>
        <p:spPr>
          <a:xfrm>
            <a:off x="736330" y="1943663"/>
            <a:ext cx="3143250" cy="1143000"/>
          </a:xfrm>
          <a:prstGeom prst="rect">
            <a:avLst/>
          </a:prstGeom>
        </p:spPr>
      </p:pic>
    </p:spTree>
    <p:extLst>
      <p:ext uri="{BB962C8B-B14F-4D97-AF65-F5344CB8AC3E}">
        <p14:creationId xmlns:p14="http://schemas.microsoft.com/office/powerpoint/2010/main" val="846941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RCS</a:t>
            </a:r>
          </a:p>
        </p:txBody>
      </p:sp>
      <p:pic>
        <p:nvPicPr>
          <p:cNvPr id="6" name="Picture 5">
            <a:extLst>
              <a:ext uri="{FF2B5EF4-FFF2-40B4-BE49-F238E27FC236}">
                <a16:creationId xmlns:a16="http://schemas.microsoft.com/office/drawing/2014/main" id="{0538B974-0980-4789-9400-D14A01213D2F}"/>
              </a:ext>
            </a:extLst>
          </p:cNvPr>
          <p:cNvPicPr>
            <a:picLocks noChangeAspect="1"/>
          </p:cNvPicPr>
          <p:nvPr/>
        </p:nvPicPr>
        <p:blipFill>
          <a:blip r:embed="rId2"/>
          <a:stretch>
            <a:fillRect/>
          </a:stretch>
        </p:blipFill>
        <p:spPr>
          <a:xfrm>
            <a:off x="7687665" y="1873424"/>
            <a:ext cx="3787700" cy="2009948"/>
          </a:xfrm>
          <a:prstGeom prst="rect">
            <a:avLst/>
          </a:prstGeom>
        </p:spPr>
      </p:pic>
      <p:pic>
        <p:nvPicPr>
          <p:cNvPr id="10" name="Picture 9">
            <a:extLst>
              <a:ext uri="{FF2B5EF4-FFF2-40B4-BE49-F238E27FC236}">
                <a16:creationId xmlns:a16="http://schemas.microsoft.com/office/drawing/2014/main" id="{19E8529E-E612-4A87-BA64-2DB938A8301B}"/>
              </a:ext>
            </a:extLst>
          </p:cNvPr>
          <p:cNvPicPr>
            <a:picLocks noChangeAspect="1"/>
          </p:cNvPicPr>
          <p:nvPr/>
        </p:nvPicPr>
        <p:blipFill>
          <a:blip r:embed="rId3"/>
          <a:stretch>
            <a:fillRect/>
          </a:stretch>
        </p:blipFill>
        <p:spPr>
          <a:xfrm>
            <a:off x="885825" y="1873424"/>
            <a:ext cx="6781800" cy="3011190"/>
          </a:xfrm>
          <a:prstGeom prst="rect">
            <a:avLst/>
          </a:prstGeom>
        </p:spPr>
      </p:pic>
      <p:sp>
        <p:nvSpPr>
          <p:cNvPr id="5" name="TextBox 4">
            <a:extLst>
              <a:ext uri="{FF2B5EF4-FFF2-40B4-BE49-F238E27FC236}">
                <a16:creationId xmlns:a16="http://schemas.microsoft.com/office/drawing/2014/main" id="{9929DC47-FA9A-47A8-9988-A90071E72D7C}"/>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173401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BIOBASED SPRAY SYSTEMS LLC</a:t>
            </a:r>
          </a:p>
        </p:txBody>
      </p:sp>
      <p:pic>
        <p:nvPicPr>
          <p:cNvPr id="4" name="Picture 3">
            <a:extLst>
              <a:ext uri="{FF2B5EF4-FFF2-40B4-BE49-F238E27FC236}">
                <a16:creationId xmlns:a16="http://schemas.microsoft.com/office/drawing/2014/main" id="{1E9F1CDA-708B-4342-8FD3-E397A2D90E87}"/>
              </a:ext>
            </a:extLst>
          </p:cNvPr>
          <p:cNvPicPr>
            <a:picLocks noChangeAspect="1"/>
          </p:cNvPicPr>
          <p:nvPr/>
        </p:nvPicPr>
        <p:blipFill>
          <a:blip r:embed="rId2"/>
          <a:stretch>
            <a:fillRect/>
          </a:stretch>
        </p:blipFill>
        <p:spPr>
          <a:xfrm>
            <a:off x="6674104" y="3740772"/>
            <a:ext cx="4821302" cy="715945"/>
          </a:xfrm>
          <a:prstGeom prst="rect">
            <a:avLst/>
          </a:prstGeom>
        </p:spPr>
      </p:pic>
      <p:pic>
        <p:nvPicPr>
          <p:cNvPr id="7" name="Picture 6">
            <a:extLst>
              <a:ext uri="{FF2B5EF4-FFF2-40B4-BE49-F238E27FC236}">
                <a16:creationId xmlns:a16="http://schemas.microsoft.com/office/drawing/2014/main" id="{7D7BB0B3-C40F-4E76-911C-60A80C4CD5C8}"/>
              </a:ext>
            </a:extLst>
          </p:cNvPr>
          <p:cNvPicPr>
            <a:picLocks noChangeAspect="1"/>
          </p:cNvPicPr>
          <p:nvPr/>
        </p:nvPicPr>
        <p:blipFill>
          <a:blip r:embed="rId3"/>
          <a:stretch>
            <a:fillRect/>
          </a:stretch>
        </p:blipFill>
        <p:spPr>
          <a:xfrm>
            <a:off x="982328" y="1856371"/>
            <a:ext cx="5445778" cy="4031081"/>
          </a:xfrm>
          <a:prstGeom prst="rect">
            <a:avLst/>
          </a:prstGeom>
        </p:spPr>
      </p:pic>
      <p:sp>
        <p:nvSpPr>
          <p:cNvPr id="6" name="TextBox 5">
            <a:extLst>
              <a:ext uri="{FF2B5EF4-FFF2-40B4-BE49-F238E27FC236}">
                <a16:creationId xmlns:a16="http://schemas.microsoft.com/office/drawing/2014/main" id="{5FE6146C-F90F-41C7-BF6C-866ED24D5A43}"/>
              </a:ext>
            </a:extLst>
          </p:cNvPr>
          <p:cNvSpPr txBox="1"/>
          <p:nvPr/>
        </p:nvSpPr>
        <p:spPr>
          <a:xfrm>
            <a:off x="6891444" y="4687123"/>
            <a:ext cx="3475566" cy="1200329"/>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pic>
        <p:nvPicPr>
          <p:cNvPr id="5" name="Picture 4">
            <a:extLst>
              <a:ext uri="{FF2B5EF4-FFF2-40B4-BE49-F238E27FC236}">
                <a16:creationId xmlns:a16="http://schemas.microsoft.com/office/drawing/2014/main" id="{CB59D418-1C6C-4E14-BAB7-A455F6365679}"/>
              </a:ext>
            </a:extLst>
          </p:cNvPr>
          <p:cNvPicPr>
            <a:picLocks noChangeAspect="1"/>
          </p:cNvPicPr>
          <p:nvPr/>
        </p:nvPicPr>
        <p:blipFill>
          <a:blip r:embed="rId4"/>
          <a:stretch>
            <a:fillRect/>
          </a:stretch>
        </p:blipFill>
        <p:spPr>
          <a:xfrm>
            <a:off x="7095225" y="1654262"/>
            <a:ext cx="3979060" cy="1856104"/>
          </a:xfrm>
          <a:prstGeom prst="rect">
            <a:avLst/>
          </a:prstGeom>
        </p:spPr>
      </p:pic>
    </p:spTree>
    <p:extLst>
      <p:ext uri="{BB962C8B-B14F-4D97-AF65-F5344CB8AC3E}">
        <p14:creationId xmlns:p14="http://schemas.microsoft.com/office/powerpoint/2010/main" val="1440360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BioSpan Technologies</a:t>
            </a:r>
          </a:p>
        </p:txBody>
      </p:sp>
      <p:pic>
        <p:nvPicPr>
          <p:cNvPr id="5" name="Picture 4">
            <a:extLst>
              <a:ext uri="{FF2B5EF4-FFF2-40B4-BE49-F238E27FC236}">
                <a16:creationId xmlns:a16="http://schemas.microsoft.com/office/drawing/2014/main" id="{0963720E-D0C7-4BB6-98BB-EF7F3E4F51B0}"/>
              </a:ext>
            </a:extLst>
          </p:cNvPr>
          <p:cNvPicPr>
            <a:picLocks noChangeAspect="1"/>
          </p:cNvPicPr>
          <p:nvPr/>
        </p:nvPicPr>
        <p:blipFill rotWithShape="1">
          <a:blip r:embed="rId2"/>
          <a:srcRect b="7843"/>
          <a:stretch/>
        </p:blipFill>
        <p:spPr>
          <a:xfrm>
            <a:off x="742658" y="4764272"/>
            <a:ext cx="3736255" cy="705859"/>
          </a:xfrm>
          <a:prstGeom prst="rect">
            <a:avLst/>
          </a:prstGeom>
        </p:spPr>
      </p:pic>
      <p:pic>
        <p:nvPicPr>
          <p:cNvPr id="7" name="Picture 6">
            <a:extLst>
              <a:ext uri="{FF2B5EF4-FFF2-40B4-BE49-F238E27FC236}">
                <a16:creationId xmlns:a16="http://schemas.microsoft.com/office/drawing/2014/main" id="{43508F76-52E4-4688-A241-0CB7B5CD5459}"/>
              </a:ext>
            </a:extLst>
          </p:cNvPr>
          <p:cNvPicPr>
            <a:picLocks noChangeAspect="1"/>
          </p:cNvPicPr>
          <p:nvPr/>
        </p:nvPicPr>
        <p:blipFill>
          <a:blip r:embed="rId3"/>
          <a:stretch>
            <a:fillRect/>
          </a:stretch>
        </p:blipFill>
        <p:spPr>
          <a:xfrm>
            <a:off x="5716571" y="1761116"/>
            <a:ext cx="5591164" cy="3061162"/>
          </a:xfrm>
          <a:prstGeom prst="rect">
            <a:avLst/>
          </a:prstGeom>
        </p:spPr>
      </p:pic>
      <p:pic>
        <p:nvPicPr>
          <p:cNvPr id="8" name="Picture 7">
            <a:extLst>
              <a:ext uri="{FF2B5EF4-FFF2-40B4-BE49-F238E27FC236}">
                <a16:creationId xmlns:a16="http://schemas.microsoft.com/office/drawing/2014/main" id="{ABFD3F1D-541C-446C-BA0F-2AD0BB2AE4C0}"/>
              </a:ext>
            </a:extLst>
          </p:cNvPr>
          <p:cNvPicPr>
            <a:picLocks noChangeAspect="1"/>
          </p:cNvPicPr>
          <p:nvPr/>
        </p:nvPicPr>
        <p:blipFill>
          <a:blip r:embed="rId4"/>
          <a:stretch>
            <a:fillRect/>
          </a:stretch>
        </p:blipFill>
        <p:spPr>
          <a:xfrm>
            <a:off x="736330" y="1761116"/>
            <a:ext cx="4716130" cy="1072919"/>
          </a:xfrm>
          <a:prstGeom prst="rect">
            <a:avLst/>
          </a:prstGeom>
        </p:spPr>
      </p:pic>
      <p:pic>
        <p:nvPicPr>
          <p:cNvPr id="9" name="Picture 8">
            <a:extLst>
              <a:ext uri="{FF2B5EF4-FFF2-40B4-BE49-F238E27FC236}">
                <a16:creationId xmlns:a16="http://schemas.microsoft.com/office/drawing/2014/main" id="{66A70DE1-0C2B-4690-8E5A-B46C5355F8CB}"/>
              </a:ext>
            </a:extLst>
          </p:cNvPr>
          <p:cNvPicPr>
            <a:picLocks noChangeAspect="1"/>
          </p:cNvPicPr>
          <p:nvPr/>
        </p:nvPicPr>
        <p:blipFill>
          <a:blip r:embed="rId5"/>
          <a:stretch>
            <a:fillRect/>
          </a:stretch>
        </p:blipFill>
        <p:spPr>
          <a:xfrm>
            <a:off x="884265" y="3291697"/>
            <a:ext cx="3440383" cy="1014913"/>
          </a:xfrm>
          <a:prstGeom prst="rect">
            <a:avLst/>
          </a:prstGeom>
        </p:spPr>
      </p:pic>
      <p:sp>
        <p:nvSpPr>
          <p:cNvPr id="10" name="TextBox 9">
            <a:extLst>
              <a:ext uri="{FF2B5EF4-FFF2-40B4-BE49-F238E27FC236}">
                <a16:creationId xmlns:a16="http://schemas.microsoft.com/office/drawing/2014/main" id="{399C25D0-A3C6-456F-BF44-30F1AF786BF6}"/>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22675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BioSpan Technologies</a:t>
            </a:r>
            <a:endParaRPr lang="en-US" b="1" dirty="0">
              <a:latin typeface="+mn-lt"/>
            </a:endParaRPr>
          </a:p>
        </p:txBody>
      </p:sp>
      <p:pic>
        <p:nvPicPr>
          <p:cNvPr id="10" name="Picture 9">
            <a:extLst>
              <a:ext uri="{FF2B5EF4-FFF2-40B4-BE49-F238E27FC236}">
                <a16:creationId xmlns:a16="http://schemas.microsoft.com/office/drawing/2014/main" id="{25977B68-09CD-4BA3-A63F-27AA39DC8465}"/>
              </a:ext>
            </a:extLst>
          </p:cNvPr>
          <p:cNvPicPr>
            <a:picLocks noChangeAspect="1"/>
          </p:cNvPicPr>
          <p:nvPr/>
        </p:nvPicPr>
        <p:blipFill>
          <a:blip r:embed="rId2"/>
          <a:stretch>
            <a:fillRect/>
          </a:stretch>
        </p:blipFill>
        <p:spPr>
          <a:xfrm>
            <a:off x="2483533" y="1689537"/>
            <a:ext cx="7264670" cy="4034727"/>
          </a:xfrm>
          <a:prstGeom prst="rect">
            <a:avLst/>
          </a:prstGeom>
        </p:spPr>
      </p:pic>
      <p:sp>
        <p:nvSpPr>
          <p:cNvPr id="4" name="TextBox 3">
            <a:extLst>
              <a:ext uri="{FF2B5EF4-FFF2-40B4-BE49-F238E27FC236}">
                <a16:creationId xmlns:a16="http://schemas.microsoft.com/office/drawing/2014/main" id="{EFC90C69-60E8-4BEE-83CA-C0A77CA52989}"/>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105712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BioSpan Technologies</a:t>
            </a:r>
            <a:endParaRPr lang="en-US" b="1" dirty="0">
              <a:latin typeface="+mn-lt"/>
            </a:endParaRPr>
          </a:p>
        </p:txBody>
      </p:sp>
      <p:pic>
        <p:nvPicPr>
          <p:cNvPr id="4" name="Picture 3" descr="A close up of a map&#10;&#10;Description automatically generated">
            <a:extLst>
              <a:ext uri="{FF2B5EF4-FFF2-40B4-BE49-F238E27FC236}">
                <a16:creationId xmlns:a16="http://schemas.microsoft.com/office/drawing/2014/main" id="{819D2E15-883A-4C24-BBD9-DE61BAA14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20" t="29747" r="14499" b="13612"/>
          <a:stretch/>
        </p:blipFill>
        <p:spPr>
          <a:xfrm>
            <a:off x="5911487" y="1486793"/>
            <a:ext cx="3629025" cy="3884414"/>
          </a:xfrm>
          <a:prstGeom prst="rect">
            <a:avLst/>
          </a:prstGeom>
        </p:spPr>
      </p:pic>
      <p:pic>
        <p:nvPicPr>
          <p:cNvPr id="6" name="Picture 5" descr="A close up of a map&#10;&#10;Description automatically generated">
            <a:extLst>
              <a:ext uri="{FF2B5EF4-FFF2-40B4-BE49-F238E27FC236}">
                <a16:creationId xmlns:a16="http://schemas.microsoft.com/office/drawing/2014/main" id="{A1E24A65-AAEF-4687-9C2B-A8B44474ED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2" t="5695" r="9738" b="72639"/>
          <a:stretch/>
        </p:blipFill>
        <p:spPr>
          <a:xfrm>
            <a:off x="1130165" y="2496444"/>
            <a:ext cx="4400550" cy="1485900"/>
          </a:xfrm>
          <a:prstGeom prst="rect">
            <a:avLst/>
          </a:prstGeom>
        </p:spPr>
      </p:pic>
      <p:sp>
        <p:nvSpPr>
          <p:cNvPr id="3" name="TextBox 2">
            <a:extLst>
              <a:ext uri="{FF2B5EF4-FFF2-40B4-BE49-F238E27FC236}">
                <a16:creationId xmlns:a16="http://schemas.microsoft.com/office/drawing/2014/main" id="{AD3150CE-3337-44DC-8DF7-C8A815142609}"/>
              </a:ext>
            </a:extLst>
          </p:cNvPr>
          <p:cNvSpPr txBox="1"/>
          <p:nvPr/>
        </p:nvSpPr>
        <p:spPr>
          <a:xfrm>
            <a:off x="1130165" y="4068426"/>
            <a:ext cx="4781322" cy="369332"/>
          </a:xfrm>
          <a:prstGeom prst="rect">
            <a:avLst/>
          </a:prstGeom>
          <a:noFill/>
        </p:spPr>
        <p:txBody>
          <a:bodyPr wrap="square" rtlCol="0">
            <a:spAutoFit/>
          </a:bodyPr>
          <a:lstStyle/>
          <a:p>
            <a:r>
              <a:rPr lang="en-US" dirty="0"/>
              <a:t>This map will be updated annually. </a:t>
            </a:r>
          </a:p>
        </p:txBody>
      </p:sp>
    </p:spTree>
    <p:extLst>
      <p:ext uri="{BB962C8B-B14F-4D97-AF65-F5344CB8AC3E}">
        <p14:creationId xmlns:p14="http://schemas.microsoft.com/office/powerpoint/2010/main" val="314198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B647C"/>
                </a:solidFill>
                <a:latin typeface="+mn-lt"/>
              </a:rPr>
              <a:t>AURI Focus Areas</a:t>
            </a:r>
          </a:p>
        </p:txBody>
      </p:sp>
      <p:sp>
        <p:nvSpPr>
          <p:cNvPr id="5" name="TextBox 4"/>
          <p:cNvSpPr txBox="1"/>
          <p:nvPr/>
        </p:nvSpPr>
        <p:spPr>
          <a:xfrm>
            <a:off x="1632685" y="4679139"/>
            <a:ext cx="1847270" cy="707886"/>
          </a:xfrm>
          <a:prstGeom prst="rect">
            <a:avLst/>
          </a:prstGeom>
          <a:noFill/>
        </p:spPr>
        <p:txBody>
          <a:bodyPr wrap="square" rtlCol="0">
            <a:spAutoFit/>
          </a:bodyPr>
          <a:lstStyle/>
          <a:p>
            <a:pPr algn="ctr"/>
            <a:r>
              <a:rPr lang="en-US" sz="2000" b="1" dirty="0" err="1">
                <a:solidFill>
                  <a:schemeClr val="tx1">
                    <a:lumMod val="75000"/>
                    <a:lumOff val="25000"/>
                  </a:schemeClr>
                </a:solidFill>
                <a:latin typeface="Arial"/>
                <a:cs typeface="Arial"/>
              </a:rPr>
              <a:t>Biobased</a:t>
            </a:r>
            <a:endParaRPr lang="en-US" sz="2000" b="1" dirty="0">
              <a:solidFill>
                <a:schemeClr val="tx1">
                  <a:lumMod val="75000"/>
                  <a:lumOff val="25000"/>
                </a:schemeClr>
              </a:solidFill>
              <a:latin typeface="Arial"/>
              <a:cs typeface="Arial"/>
            </a:endParaRPr>
          </a:p>
          <a:p>
            <a:pPr algn="ctr"/>
            <a:r>
              <a:rPr lang="en-US" sz="2000" b="1" dirty="0">
                <a:solidFill>
                  <a:schemeClr val="tx1">
                    <a:lumMod val="75000"/>
                    <a:lumOff val="25000"/>
                  </a:schemeClr>
                </a:solidFill>
                <a:latin typeface="Arial"/>
                <a:cs typeface="Arial"/>
              </a:rPr>
              <a:t>Products</a:t>
            </a:r>
            <a:endParaRPr lang="en-US" sz="2000" dirty="0"/>
          </a:p>
        </p:txBody>
      </p:sp>
      <p:sp>
        <p:nvSpPr>
          <p:cNvPr id="6" name="TextBox 5"/>
          <p:cNvSpPr txBox="1"/>
          <p:nvPr/>
        </p:nvSpPr>
        <p:spPr>
          <a:xfrm>
            <a:off x="4066767" y="4706319"/>
            <a:ext cx="1847270"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Arial"/>
                <a:cs typeface="Arial"/>
              </a:rPr>
              <a:t>Coproducts</a:t>
            </a:r>
            <a:endParaRPr lang="en-US" sz="1600" dirty="0"/>
          </a:p>
        </p:txBody>
      </p:sp>
      <p:sp>
        <p:nvSpPr>
          <p:cNvPr id="7" name="TextBox 6"/>
          <p:cNvSpPr txBox="1"/>
          <p:nvPr/>
        </p:nvSpPr>
        <p:spPr>
          <a:xfrm>
            <a:off x="6514099" y="4706319"/>
            <a:ext cx="1847270"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Arial"/>
                <a:cs typeface="Arial"/>
              </a:rPr>
              <a:t>Food</a:t>
            </a:r>
            <a:endParaRPr lang="en-US" sz="1600" dirty="0"/>
          </a:p>
        </p:txBody>
      </p:sp>
      <p:sp>
        <p:nvSpPr>
          <p:cNvPr id="8" name="TextBox 7"/>
          <p:cNvSpPr txBox="1"/>
          <p:nvPr/>
        </p:nvSpPr>
        <p:spPr>
          <a:xfrm>
            <a:off x="8866696" y="4635982"/>
            <a:ext cx="1847270"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Arial"/>
                <a:cs typeface="Arial"/>
              </a:rPr>
              <a:t>Renewable</a:t>
            </a:r>
          </a:p>
          <a:p>
            <a:pPr algn="ctr"/>
            <a:r>
              <a:rPr lang="en-US" sz="2000" b="1" dirty="0">
                <a:solidFill>
                  <a:schemeClr val="tx1">
                    <a:lumMod val="75000"/>
                    <a:lumOff val="25000"/>
                  </a:schemeClr>
                </a:solidFill>
                <a:latin typeface="Arial"/>
                <a:cs typeface="Arial"/>
              </a:rPr>
              <a:t>Energy</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984" y="2349635"/>
            <a:ext cx="9142857" cy="2158730"/>
          </a:xfrm>
          <a:prstGeom prst="rect">
            <a:avLst/>
          </a:prstGeom>
        </p:spPr>
      </p:pic>
    </p:spTree>
    <p:extLst>
      <p:ext uri="{BB962C8B-B14F-4D97-AF65-F5344CB8AC3E}">
        <p14:creationId xmlns:p14="http://schemas.microsoft.com/office/powerpoint/2010/main" val="999114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1CD0-06D3-4A9E-8784-CF85E7C14FEF}"/>
              </a:ext>
            </a:extLst>
          </p:cNvPr>
          <p:cNvSpPr>
            <a:spLocks noGrp="1"/>
          </p:cNvSpPr>
          <p:nvPr>
            <p:ph type="title"/>
          </p:nvPr>
        </p:nvSpPr>
        <p:spPr/>
        <p:txBody>
          <a:bodyPr/>
          <a:lstStyle/>
          <a:p>
            <a:r>
              <a:rPr lang="en-US" b="1" dirty="0">
                <a:solidFill>
                  <a:srgbClr val="4B647C"/>
                </a:solidFill>
                <a:latin typeface="+mn-lt"/>
              </a:rPr>
              <a:t>BioSpan Technologies - RePlay</a:t>
            </a:r>
            <a:endParaRPr lang="en-US" b="1" dirty="0">
              <a:latin typeface="+mn-lt"/>
            </a:endParaRPr>
          </a:p>
        </p:txBody>
      </p:sp>
      <p:pic>
        <p:nvPicPr>
          <p:cNvPr id="3" name="Online Media 2" title="Biobased Road Sealant Impacting Communities for the Better">
            <a:hlinkClick r:id="" action="ppaction://media"/>
            <a:extLst>
              <a:ext uri="{FF2B5EF4-FFF2-40B4-BE49-F238E27FC236}">
                <a16:creationId xmlns:a16="http://schemas.microsoft.com/office/drawing/2014/main" id="{C85D7ED6-3F6B-4442-AF47-D627B40A6F3C}"/>
              </a:ext>
            </a:extLst>
          </p:cNvPr>
          <p:cNvPicPr>
            <a:picLocks noRot="1" noChangeAspect="1"/>
          </p:cNvPicPr>
          <p:nvPr>
            <a:videoFile r:link="rId1"/>
          </p:nvPr>
        </p:nvPicPr>
        <p:blipFill>
          <a:blip r:embed="rId3"/>
          <a:stretch>
            <a:fillRect/>
          </a:stretch>
        </p:blipFill>
        <p:spPr>
          <a:xfrm>
            <a:off x="2333625" y="1714500"/>
            <a:ext cx="7534275" cy="4238030"/>
          </a:xfrm>
          <a:prstGeom prst="rect">
            <a:avLst/>
          </a:prstGeom>
        </p:spPr>
      </p:pic>
    </p:spTree>
    <p:extLst>
      <p:ext uri="{BB962C8B-B14F-4D97-AF65-F5344CB8AC3E}">
        <p14:creationId xmlns:p14="http://schemas.microsoft.com/office/powerpoint/2010/main" val="8837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5421-4F39-492B-ADA0-57525EBF10D2}"/>
              </a:ext>
            </a:extLst>
          </p:cNvPr>
          <p:cNvSpPr>
            <a:spLocks noGrp="1"/>
          </p:cNvSpPr>
          <p:nvPr>
            <p:ph type="title"/>
          </p:nvPr>
        </p:nvSpPr>
        <p:spPr/>
        <p:txBody>
          <a:bodyPr/>
          <a:lstStyle/>
          <a:p>
            <a:r>
              <a:rPr lang="en-US" b="1" dirty="0"/>
              <a:t>Where to Buy Biobased Products*</a:t>
            </a:r>
            <a:endParaRPr lang="en-US" dirty="0"/>
          </a:p>
        </p:txBody>
      </p:sp>
      <p:sp>
        <p:nvSpPr>
          <p:cNvPr id="3" name="Content Placeholder 2">
            <a:extLst>
              <a:ext uri="{FF2B5EF4-FFF2-40B4-BE49-F238E27FC236}">
                <a16:creationId xmlns:a16="http://schemas.microsoft.com/office/drawing/2014/main" id="{90719C2C-60BE-4BFD-84AE-8E332827D6CA}"/>
              </a:ext>
            </a:extLst>
          </p:cNvPr>
          <p:cNvSpPr>
            <a:spLocks noGrp="1"/>
          </p:cNvSpPr>
          <p:nvPr>
            <p:ph idx="1"/>
          </p:nvPr>
        </p:nvSpPr>
        <p:spPr/>
        <p:txBody>
          <a:bodyPr>
            <a:normAutofit/>
          </a:bodyPr>
          <a:lstStyle/>
          <a:p>
            <a:r>
              <a:rPr lang="en-US" dirty="0"/>
              <a:t>For information on Biobased Materials Manufacturers, please visit AURI’s website at </a:t>
            </a:r>
            <a:r>
              <a:rPr lang="en-US" dirty="0">
                <a:hlinkClick r:id="rId2"/>
              </a:rPr>
              <a:t>AURI.org</a:t>
            </a:r>
            <a:r>
              <a:rPr lang="en-US" dirty="0"/>
              <a:t>.</a:t>
            </a:r>
          </a:p>
        </p:txBody>
      </p:sp>
      <p:sp>
        <p:nvSpPr>
          <p:cNvPr id="4" name="TextBox 3">
            <a:extLst>
              <a:ext uri="{FF2B5EF4-FFF2-40B4-BE49-F238E27FC236}">
                <a16:creationId xmlns:a16="http://schemas.microsoft.com/office/drawing/2014/main" id="{0B98E448-03C3-45F8-A51E-C1BE943AF30F}"/>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937688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B647C"/>
                </a:solidFill>
                <a:latin typeface="+mn-lt"/>
              </a:rPr>
              <a:t>Questions</a:t>
            </a:r>
          </a:p>
        </p:txBody>
      </p:sp>
      <p:sp>
        <p:nvSpPr>
          <p:cNvPr id="3" name="Content Placeholder 2"/>
          <p:cNvSpPr>
            <a:spLocks noGrp="1"/>
          </p:cNvSpPr>
          <p:nvPr>
            <p:ph sz="half" idx="1"/>
          </p:nvPr>
        </p:nvSpPr>
        <p:spPr>
          <a:xfrm>
            <a:off x="2367813" y="2137410"/>
            <a:ext cx="8595461" cy="3960536"/>
          </a:xfrm>
        </p:spPr>
        <p:txBody>
          <a:bodyPr/>
          <a:lstStyle/>
          <a:p>
            <a:pPr lvl="0">
              <a:lnSpc>
                <a:spcPct val="130000"/>
              </a:lnSpc>
            </a:pPr>
            <a:r>
              <a:rPr lang="en-US" dirty="0">
                <a:solidFill>
                  <a:srgbClr val="8C3031"/>
                </a:solidFill>
                <a:latin typeface="Arial"/>
                <a:cs typeface="Arial"/>
              </a:rPr>
              <a:t>Visit us online at: auri.org</a:t>
            </a:r>
          </a:p>
          <a:p>
            <a:pPr lvl="0">
              <a:lnSpc>
                <a:spcPct val="130000"/>
              </a:lnSpc>
            </a:pPr>
            <a:r>
              <a:rPr lang="en-US" dirty="0">
                <a:solidFill>
                  <a:srgbClr val="8C3031"/>
                </a:solidFill>
                <a:latin typeface="Arial"/>
                <a:cs typeface="Arial"/>
              </a:rPr>
              <a:t>Call: 800.279.5010</a:t>
            </a:r>
          </a:p>
          <a:p>
            <a:pPr lvl="0">
              <a:lnSpc>
                <a:spcPct val="130000"/>
              </a:lnSpc>
            </a:pPr>
            <a:r>
              <a:rPr lang="en-US" dirty="0">
                <a:solidFill>
                  <a:srgbClr val="8C3031"/>
                </a:solidFill>
                <a:latin typeface="Arial"/>
                <a:cs typeface="Arial"/>
              </a:rPr>
              <a:t>Email: </a:t>
            </a:r>
            <a:r>
              <a:rPr lang="en-US" dirty="0">
                <a:solidFill>
                  <a:srgbClr val="8C3031"/>
                </a:solidFill>
                <a:latin typeface="Arial"/>
                <a:cs typeface="Arial"/>
                <a:hlinkClick r:id="rId2"/>
              </a:rPr>
              <a:t>hstanislawski@auri.org</a:t>
            </a:r>
            <a:r>
              <a:rPr lang="en-US" dirty="0">
                <a:solidFill>
                  <a:srgbClr val="8C3031"/>
                </a:solidFill>
                <a:latin typeface="Arial"/>
                <a:cs typeface="Arial"/>
              </a:rPr>
              <a:t> or </a:t>
            </a:r>
            <a:r>
              <a:rPr lang="en-US" dirty="0">
                <a:solidFill>
                  <a:srgbClr val="8C3031"/>
                </a:solidFill>
                <a:latin typeface="Arial"/>
                <a:cs typeface="Arial"/>
                <a:hlinkClick r:id="rId3"/>
              </a:rPr>
              <a:t>jgosse@auri.org</a:t>
            </a:r>
            <a:endParaRPr lang="en-US" dirty="0">
              <a:solidFill>
                <a:srgbClr val="8C3031"/>
              </a:solidFill>
              <a:latin typeface="Arial"/>
              <a:cs typeface="Arial"/>
            </a:endParaRPr>
          </a:p>
          <a:p>
            <a:endParaRPr lang="en-US" dirty="0"/>
          </a:p>
        </p:txBody>
      </p:sp>
    </p:spTree>
    <p:extLst>
      <p:ext uri="{BB962C8B-B14F-4D97-AF65-F5344CB8AC3E}">
        <p14:creationId xmlns:p14="http://schemas.microsoft.com/office/powerpoint/2010/main" val="370391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B647C"/>
                </a:solidFill>
                <a:latin typeface="+mn-lt"/>
              </a:rPr>
              <a:t>AURI Client Services</a:t>
            </a:r>
          </a:p>
        </p:txBody>
      </p:sp>
      <p:sp>
        <p:nvSpPr>
          <p:cNvPr id="3" name="Content Placeholder 2"/>
          <p:cNvSpPr>
            <a:spLocks noGrp="1"/>
          </p:cNvSpPr>
          <p:nvPr>
            <p:ph sz="half" idx="1"/>
          </p:nvPr>
        </p:nvSpPr>
        <p:spPr/>
        <p:txBody>
          <a:bodyPr/>
          <a:lstStyle/>
          <a:p>
            <a:pPr marL="457200" indent="-457200">
              <a:lnSpc>
                <a:spcPct val="107000"/>
              </a:lnSpc>
              <a:spcAft>
                <a:spcPts val="800"/>
              </a:spcAft>
              <a:buFont typeface="Arial" panose="020B0604020202020204" pitchFamily="34" charset="0"/>
              <a:buChar char="•"/>
            </a:pPr>
            <a:r>
              <a:rPr lang="en-US" dirty="0">
                <a:solidFill>
                  <a:schemeClr val="tx1">
                    <a:lumMod val="75000"/>
                    <a:lumOff val="25000"/>
                  </a:schemeClr>
                </a:solidFill>
                <a:ea typeface="Calibri" panose="020F0502020204030204" pitchFamily="34" charset="0"/>
                <a:cs typeface="Arial"/>
              </a:rPr>
              <a:t>Applied Research</a:t>
            </a:r>
          </a:p>
          <a:p>
            <a:pPr marL="457200" indent="-457200">
              <a:lnSpc>
                <a:spcPct val="107000"/>
              </a:lnSpc>
              <a:spcAft>
                <a:spcPts val="800"/>
              </a:spcAft>
              <a:buFont typeface="Arial" panose="020B0604020202020204" pitchFamily="34" charset="0"/>
              <a:buChar char="•"/>
            </a:pPr>
            <a:r>
              <a:rPr lang="en-US" dirty="0">
                <a:solidFill>
                  <a:schemeClr val="tx1">
                    <a:lumMod val="75000"/>
                    <a:lumOff val="25000"/>
                  </a:schemeClr>
                </a:solidFill>
                <a:ea typeface="Calibri" panose="020F0502020204030204" pitchFamily="34" charset="0"/>
                <a:cs typeface="Arial"/>
              </a:rPr>
              <a:t>Technical Assistance</a:t>
            </a:r>
          </a:p>
          <a:p>
            <a:pPr marL="457200" indent="-457200">
              <a:lnSpc>
                <a:spcPct val="107000"/>
              </a:lnSpc>
              <a:spcAft>
                <a:spcPts val="800"/>
              </a:spcAft>
              <a:buFont typeface="Arial" panose="020B0604020202020204" pitchFamily="34" charset="0"/>
              <a:buChar char="•"/>
            </a:pPr>
            <a:r>
              <a:rPr lang="en-US" dirty="0">
                <a:solidFill>
                  <a:schemeClr val="tx1">
                    <a:lumMod val="75000"/>
                    <a:lumOff val="25000"/>
                  </a:schemeClr>
                </a:solidFill>
                <a:ea typeface="Calibri" panose="020F0502020204030204" pitchFamily="34" charset="0"/>
                <a:cs typeface="Arial"/>
              </a:rPr>
              <a:t>Commercialization </a:t>
            </a:r>
          </a:p>
          <a:p>
            <a:pPr marL="457200" indent="-457200">
              <a:lnSpc>
                <a:spcPct val="107000"/>
              </a:lnSpc>
              <a:spcAft>
                <a:spcPts val="800"/>
              </a:spcAft>
              <a:buFont typeface="Arial" panose="020B0604020202020204" pitchFamily="34" charset="0"/>
              <a:buChar char="•"/>
            </a:pPr>
            <a:r>
              <a:rPr lang="en-US" dirty="0">
                <a:solidFill>
                  <a:schemeClr val="tx1">
                    <a:lumMod val="75000"/>
                    <a:lumOff val="25000"/>
                  </a:schemeClr>
                </a:solidFill>
                <a:ea typeface="Calibri" panose="020F0502020204030204" pitchFamily="34" charset="0"/>
                <a:cs typeface="Arial"/>
              </a:rPr>
              <a:t>AURI Connects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86" y="1167858"/>
            <a:ext cx="5374908" cy="3605951"/>
          </a:xfrm>
          <a:prstGeom prst="rect">
            <a:avLst/>
          </a:prstGeom>
        </p:spPr>
      </p:pic>
    </p:spTree>
    <p:extLst>
      <p:ext uri="{BB962C8B-B14F-4D97-AF65-F5344CB8AC3E}">
        <p14:creationId xmlns:p14="http://schemas.microsoft.com/office/powerpoint/2010/main" val="385093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B647C"/>
                </a:solidFill>
                <a:latin typeface="+mn-lt"/>
              </a:rPr>
              <a:t>AURI Client Services</a:t>
            </a:r>
            <a:endParaRPr lang="en-US" dirty="0">
              <a:latin typeface="+mn-lt"/>
            </a:endParaRPr>
          </a:p>
        </p:txBody>
      </p:sp>
      <p:sp>
        <p:nvSpPr>
          <p:cNvPr id="3" name="Content Placeholder 2"/>
          <p:cNvSpPr>
            <a:spLocks noGrp="1"/>
          </p:cNvSpPr>
          <p:nvPr>
            <p:ph sz="half" idx="1"/>
          </p:nvPr>
        </p:nvSpPr>
        <p:spPr/>
        <p:txBody>
          <a:bodyPr>
            <a:normAutofit/>
          </a:bodyPr>
          <a:lstStyle/>
          <a:p>
            <a:pPr marL="457200" indent="-457200">
              <a:lnSpc>
                <a:spcPct val="120000"/>
              </a:lnSpc>
              <a:buFont typeface="Arial" panose="020B0604020202020204" pitchFamily="34" charset="0"/>
              <a:buChar char="•"/>
            </a:pPr>
            <a:r>
              <a:rPr lang="en-US" sz="2000" dirty="0">
                <a:solidFill>
                  <a:schemeClr val="tx1">
                    <a:lumMod val="75000"/>
                    <a:lumOff val="25000"/>
                  </a:schemeClr>
                </a:solidFill>
                <a:cs typeface="Arial"/>
              </a:rPr>
              <a:t>Research</a:t>
            </a:r>
          </a:p>
          <a:p>
            <a:pPr marL="1143000" lvl="1" indent="-457200">
              <a:lnSpc>
                <a:spcPct val="120000"/>
              </a:lnSpc>
            </a:pPr>
            <a:r>
              <a:rPr lang="en-US" sz="1600" dirty="0">
                <a:solidFill>
                  <a:schemeClr val="tx1">
                    <a:lumMod val="75000"/>
                    <a:lumOff val="25000"/>
                  </a:schemeClr>
                </a:solidFill>
                <a:cs typeface="Arial"/>
              </a:rPr>
              <a:t>Through practical, applied research, AURI identifies emerging opportunities to add value to agriculture products. </a:t>
            </a:r>
            <a:br>
              <a:rPr lang="en-US" sz="1600" dirty="0">
                <a:solidFill>
                  <a:schemeClr val="tx1">
                    <a:lumMod val="75000"/>
                    <a:lumOff val="25000"/>
                  </a:schemeClr>
                </a:solidFill>
                <a:cs typeface="Arial"/>
              </a:rPr>
            </a:br>
            <a:endParaRPr lang="en-US" sz="1600" dirty="0">
              <a:solidFill>
                <a:schemeClr val="tx1">
                  <a:lumMod val="75000"/>
                  <a:lumOff val="25000"/>
                </a:schemeClr>
              </a:solidFill>
              <a:cs typeface="Arial"/>
            </a:endParaRPr>
          </a:p>
          <a:p>
            <a:pPr marL="457200" indent="-457200">
              <a:lnSpc>
                <a:spcPct val="120000"/>
              </a:lnSpc>
              <a:buFont typeface="Arial" panose="020B0604020202020204" pitchFamily="34" charset="0"/>
              <a:buChar char="•"/>
            </a:pPr>
            <a:r>
              <a:rPr lang="en-US" sz="2000" dirty="0">
                <a:solidFill>
                  <a:srgbClr val="404040"/>
                </a:solidFill>
                <a:cs typeface="Arial"/>
              </a:rPr>
              <a:t>AURI Connects</a:t>
            </a:r>
          </a:p>
          <a:p>
            <a:pPr marL="1143000" lvl="1" indent="-457200">
              <a:lnSpc>
                <a:spcPct val="120000"/>
              </a:lnSpc>
            </a:pPr>
            <a:r>
              <a:rPr lang="en-US" sz="1600" dirty="0">
                <a:solidFill>
                  <a:srgbClr val="404040"/>
                </a:solidFill>
                <a:cs typeface="Arial"/>
              </a:rPr>
              <a:t>With a broad range of networks, AURI supports ongoing, purposeful connection of resources and partners along the value chain. </a:t>
            </a:r>
          </a:p>
          <a:p>
            <a:pPr marL="457200" indent="-457200">
              <a:lnSpc>
                <a:spcPct val="120000"/>
              </a:lnSpc>
              <a:buFont typeface="Arial" panose="020B0604020202020204" pitchFamily="34" charset="0"/>
              <a:buChar char="•"/>
            </a:pPr>
            <a:endParaRPr lang="en-US" sz="2000" dirty="0">
              <a:solidFill>
                <a:schemeClr val="tx1">
                  <a:lumMod val="75000"/>
                  <a:lumOff val="25000"/>
                </a:schemeClr>
              </a:solidFill>
              <a:cs typeface="Arial"/>
            </a:endParaRPr>
          </a:p>
          <a:p>
            <a:endParaRPr lang="en-US" sz="2000" dirty="0"/>
          </a:p>
        </p:txBody>
      </p:sp>
      <p:sp>
        <p:nvSpPr>
          <p:cNvPr id="4" name="Content Placeholder 3"/>
          <p:cNvSpPr>
            <a:spLocks noGrp="1"/>
          </p:cNvSpPr>
          <p:nvPr>
            <p:ph sz="half" idx="2"/>
          </p:nvPr>
        </p:nvSpPr>
        <p:spPr/>
        <p:txBody>
          <a:bodyPr>
            <a:normAutofit/>
          </a:bodyPr>
          <a:lstStyle/>
          <a:p>
            <a:pPr marL="457200" indent="-457200">
              <a:lnSpc>
                <a:spcPct val="120000"/>
              </a:lnSpc>
              <a:spcAft>
                <a:spcPts val="1200"/>
              </a:spcAft>
              <a:buFont typeface="Arial" panose="020B0604020202020204" pitchFamily="34" charset="0"/>
              <a:buChar char="•"/>
            </a:pPr>
            <a:r>
              <a:rPr lang="en-US" sz="2000" dirty="0">
                <a:solidFill>
                  <a:schemeClr val="tx1">
                    <a:lumMod val="75000"/>
                    <a:lumOff val="25000"/>
                  </a:schemeClr>
                </a:solidFill>
                <a:cs typeface="Arial"/>
              </a:rPr>
              <a:t>Commercialization Services</a:t>
            </a:r>
          </a:p>
          <a:p>
            <a:pPr marL="1143000" lvl="1" indent="-457200">
              <a:lnSpc>
                <a:spcPct val="120000"/>
              </a:lnSpc>
              <a:spcAft>
                <a:spcPts val="1200"/>
              </a:spcAft>
            </a:pPr>
            <a:r>
              <a:rPr lang="en-US" sz="1600" dirty="0">
                <a:solidFill>
                  <a:schemeClr val="tx1">
                    <a:lumMod val="75000"/>
                    <a:lumOff val="25000"/>
                  </a:schemeClr>
                </a:solidFill>
                <a:cs typeface="Arial"/>
              </a:rPr>
              <a:t>Economic feasibility assessments</a:t>
            </a:r>
          </a:p>
          <a:p>
            <a:pPr marL="1143000" lvl="1" indent="-457200">
              <a:lnSpc>
                <a:spcPct val="120000"/>
              </a:lnSpc>
              <a:spcAft>
                <a:spcPts val="1200"/>
              </a:spcAft>
            </a:pPr>
            <a:r>
              <a:rPr lang="en-US" sz="1600" dirty="0">
                <a:solidFill>
                  <a:schemeClr val="tx1">
                    <a:lumMod val="75000"/>
                    <a:lumOff val="25000"/>
                  </a:schemeClr>
                </a:solidFill>
                <a:cs typeface="Arial"/>
              </a:rPr>
              <a:t>Product mix formulation</a:t>
            </a:r>
          </a:p>
          <a:p>
            <a:pPr marL="1143000" lvl="1" indent="-457200">
              <a:lnSpc>
                <a:spcPct val="120000"/>
              </a:lnSpc>
              <a:spcAft>
                <a:spcPts val="1200"/>
              </a:spcAft>
            </a:pPr>
            <a:r>
              <a:rPr lang="en-US" sz="1600" dirty="0">
                <a:solidFill>
                  <a:schemeClr val="tx1">
                    <a:lumMod val="75000"/>
                    <a:lumOff val="25000"/>
                  </a:schemeClr>
                </a:solidFill>
                <a:cs typeface="Arial"/>
              </a:rPr>
              <a:t>Counsel on scaling up production size</a:t>
            </a:r>
          </a:p>
          <a:p>
            <a:pPr marL="1143000" lvl="1" indent="-457200">
              <a:lnSpc>
                <a:spcPct val="120000"/>
              </a:lnSpc>
              <a:spcAft>
                <a:spcPts val="1200"/>
              </a:spcAft>
            </a:pPr>
            <a:r>
              <a:rPr lang="en-US" sz="1600" dirty="0">
                <a:solidFill>
                  <a:schemeClr val="tx1">
                    <a:lumMod val="75000"/>
                    <a:lumOff val="25000"/>
                  </a:schemeClr>
                </a:solidFill>
                <a:cs typeface="Arial"/>
              </a:rPr>
              <a:t>Product and process development</a:t>
            </a:r>
          </a:p>
          <a:p>
            <a:pPr marL="1143000" lvl="1" indent="-457200">
              <a:lnSpc>
                <a:spcPct val="120000"/>
              </a:lnSpc>
              <a:spcAft>
                <a:spcPts val="1200"/>
              </a:spcAft>
            </a:pPr>
            <a:r>
              <a:rPr lang="en-US" sz="1600" dirty="0">
                <a:solidFill>
                  <a:schemeClr val="tx1">
                    <a:lumMod val="75000"/>
                    <a:lumOff val="25000"/>
                  </a:schemeClr>
                </a:solidFill>
                <a:cs typeface="Arial"/>
              </a:rPr>
              <a:t>Product evaluation and testing</a:t>
            </a:r>
          </a:p>
          <a:p>
            <a:endParaRPr lang="en-US" sz="2000" dirty="0"/>
          </a:p>
        </p:txBody>
      </p:sp>
    </p:spTree>
    <p:extLst>
      <p:ext uri="{BB962C8B-B14F-4D97-AF65-F5344CB8AC3E}">
        <p14:creationId xmlns:p14="http://schemas.microsoft.com/office/powerpoint/2010/main" val="275002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B647C"/>
                </a:solidFill>
                <a:latin typeface="+mn-lt"/>
              </a:rPr>
              <a:t>Statewide Economic Impact</a:t>
            </a:r>
          </a:p>
        </p:txBody>
      </p:sp>
      <p:pic>
        <p:nvPicPr>
          <p:cNvPr id="10" name="Picture 9">
            <a:extLst>
              <a:ext uri="{FF2B5EF4-FFF2-40B4-BE49-F238E27FC236}">
                <a16:creationId xmlns:a16="http://schemas.microsoft.com/office/drawing/2014/main" id="{AD29C51F-C534-4A97-9DCC-50D89C82B937}"/>
              </a:ext>
            </a:extLst>
          </p:cNvPr>
          <p:cNvPicPr>
            <a:picLocks noChangeAspect="1"/>
          </p:cNvPicPr>
          <p:nvPr/>
        </p:nvPicPr>
        <p:blipFill>
          <a:blip r:embed="rId2"/>
          <a:stretch>
            <a:fillRect/>
          </a:stretch>
        </p:blipFill>
        <p:spPr>
          <a:xfrm>
            <a:off x="8850516" y="1747520"/>
            <a:ext cx="1938878" cy="4196080"/>
          </a:xfrm>
          <a:prstGeom prst="rect">
            <a:avLst/>
          </a:prstGeom>
        </p:spPr>
      </p:pic>
      <p:pic>
        <p:nvPicPr>
          <p:cNvPr id="11" name="Picture 10">
            <a:extLst>
              <a:ext uri="{FF2B5EF4-FFF2-40B4-BE49-F238E27FC236}">
                <a16:creationId xmlns:a16="http://schemas.microsoft.com/office/drawing/2014/main" id="{CF8E2B9A-68F5-47EE-BE11-4B7FCE89F902}"/>
              </a:ext>
            </a:extLst>
          </p:cNvPr>
          <p:cNvPicPr>
            <a:picLocks noChangeAspect="1"/>
          </p:cNvPicPr>
          <p:nvPr/>
        </p:nvPicPr>
        <p:blipFill>
          <a:blip r:embed="rId3"/>
          <a:stretch>
            <a:fillRect/>
          </a:stretch>
        </p:blipFill>
        <p:spPr>
          <a:xfrm>
            <a:off x="6518365" y="1747520"/>
            <a:ext cx="1938878" cy="4193185"/>
          </a:xfrm>
          <a:prstGeom prst="rect">
            <a:avLst/>
          </a:prstGeom>
        </p:spPr>
      </p:pic>
      <p:pic>
        <p:nvPicPr>
          <p:cNvPr id="13" name="Picture 12">
            <a:extLst>
              <a:ext uri="{FF2B5EF4-FFF2-40B4-BE49-F238E27FC236}">
                <a16:creationId xmlns:a16="http://schemas.microsoft.com/office/drawing/2014/main" id="{AEA02065-5DF0-4F81-9550-1A659EEC8607}"/>
              </a:ext>
            </a:extLst>
          </p:cNvPr>
          <p:cNvPicPr>
            <a:picLocks noChangeAspect="1"/>
          </p:cNvPicPr>
          <p:nvPr/>
        </p:nvPicPr>
        <p:blipFill>
          <a:blip r:embed="rId4"/>
          <a:stretch>
            <a:fillRect/>
          </a:stretch>
        </p:blipFill>
        <p:spPr>
          <a:xfrm>
            <a:off x="4157122" y="1747520"/>
            <a:ext cx="1938878" cy="1935988"/>
          </a:xfrm>
          <a:prstGeom prst="rect">
            <a:avLst/>
          </a:prstGeom>
        </p:spPr>
      </p:pic>
      <p:pic>
        <p:nvPicPr>
          <p:cNvPr id="14" name="Picture 13">
            <a:extLst>
              <a:ext uri="{FF2B5EF4-FFF2-40B4-BE49-F238E27FC236}">
                <a16:creationId xmlns:a16="http://schemas.microsoft.com/office/drawing/2014/main" id="{F2642102-467E-4906-A695-BEBA7B5988E9}"/>
              </a:ext>
            </a:extLst>
          </p:cNvPr>
          <p:cNvPicPr>
            <a:picLocks noChangeAspect="1"/>
          </p:cNvPicPr>
          <p:nvPr/>
        </p:nvPicPr>
        <p:blipFill>
          <a:blip r:embed="rId5"/>
          <a:stretch>
            <a:fillRect/>
          </a:stretch>
        </p:blipFill>
        <p:spPr>
          <a:xfrm>
            <a:off x="4157122" y="4001826"/>
            <a:ext cx="1938879" cy="1938879"/>
          </a:xfrm>
          <a:prstGeom prst="rect">
            <a:avLst/>
          </a:prstGeom>
        </p:spPr>
      </p:pic>
      <p:pic>
        <p:nvPicPr>
          <p:cNvPr id="15" name="Picture 14">
            <a:extLst>
              <a:ext uri="{FF2B5EF4-FFF2-40B4-BE49-F238E27FC236}">
                <a16:creationId xmlns:a16="http://schemas.microsoft.com/office/drawing/2014/main" id="{72FF09C5-94ED-4BBD-9D5E-DE5A1BC3C78A}"/>
              </a:ext>
            </a:extLst>
          </p:cNvPr>
          <p:cNvPicPr>
            <a:picLocks noChangeAspect="1"/>
          </p:cNvPicPr>
          <p:nvPr/>
        </p:nvPicPr>
        <p:blipFill>
          <a:blip r:embed="rId6"/>
          <a:stretch>
            <a:fillRect/>
          </a:stretch>
        </p:blipFill>
        <p:spPr>
          <a:xfrm>
            <a:off x="883684" y="2315168"/>
            <a:ext cx="2976608" cy="2976608"/>
          </a:xfrm>
          <a:prstGeom prst="rect">
            <a:avLst/>
          </a:prstGeom>
        </p:spPr>
      </p:pic>
    </p:spTree>
    <p:extLst>
      <p:ext uri="{BB962C8B-B14F-4D97-AF65-F5344CB8AC3E}">
        <p14:creationId xmlns:p14="http://schemas.microsoft.com/office/powerpoint/2010/main" val="349640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1409-5ADB-44BC-9578-EC0A73B9480C}"/>
              </a:ext>
            </a:extLst>
          </p:cNvPr>
          <p:cNvSpPr>
            <a:spLocks noGrp="1"/>
          </p:cNvSpPr>
          <p:nvPr>
            <p:ph type="title"/>
          </p:nvPr>
        </p:nvSpPr>
        <p:spPr/>
        <p:txBody>
          <a:bodyPr/>
          <a:lstStyle/>
          <a:p>
            <a:r>
              <a:rPr lang="en-US" b="1" dirty="0">
                <a:solidFill>
                  <a:srgbClr val="4B647C"/>
                </a:solidFill>
                <a:latin typeface="+mn-lt"/>
              </a:rPr>
              <a:t>AURI Biobased Facilities and Capabilities</a:t>
            </a:r>
          </a:p>
        </p:txBody>
      </p:sp>
      <p:sp>
        <p:nvSpPr>
          <p:cNvPr id="3" name="Content Placeholder 2">
            <a:extLst>
              <a:ext uri="{FF2B5EF4-FFF2-40B4-BE49-F238E27FC236}">
                <a16:creationId xmlns:a16="http://schemas.microsoft.com/office/drawing/2014/main" id="{3DA4C4D8-9BEC-4941-A09C-F1B2BAFC5FFD}"/>
              </a:ext>
            </a:extLst>
          </p:cNvPr>
          <p:cNvSpPr>
            <a:spLocks noGrp="1"/>
          </p:cNvSpPr>
          <p:nvPr>
            <p:ph sz="half" idx="1"/>
          </p:nvPr>
        </p:nvSpPr>
        <p:spPr/>
        <p:txBody>
          <a:bodyPr>
            <a:normAutofit fontScale="70000" lnSpcReduction="20000"/>
          </a:bodyPr>
          <a:lstStyle/>
          <a:p>
            <a:pPr marL="457200" indent="-457200">
              <a:buFont typeface="Arial" panose="020B0604020202020204" pitchFamily="34" charset="0"/>
              <a:buChar char="•"/>
            </a:pPr>
            <a:r>
              <a:rPr lang="en-US" b="1" dirty="0">
                <a:solidFill>
                  <a:schemeClr val="tx1">
                    <a:lumMod val="75000"/>
                    <a:lumOff val="25000"/>
                  </a:schemeClr>
                </a:solidFill>
              </a:rPr>
              <a:t>Analytical Chemistry Lab</a:t>
            </a:r>
          </a:p>
          <a:p>
            <a:pPr marL="1143000" lvl="1" indent="-457200"/>
            <a:r>
              <a:rPr lang="en-US" sz="2100" dirty="0">
                <a:solidFill>
                  <a:schemeClr val="tx1">
                    <a:lumMod val="75000"/>
                    <a:lumOff val="25000"/>
                  </a:schemeClr>
                </a:solidFill>
                <a:cs typeface="Arial" panose="020B0604020202020204" pitchFamily="34" charset="0"/>
              </a:rPr>
              <a:t>Chromatography</a:t>
            </a:r>
          </a:p>
          <a:p>
            <a:pPr marL="1143000" lvl="1" indent="-457200"/>
            <a:r>
              <a:rPr lang="en-US" sz="2100" dirty="0">
                <a:solidFill>
                  <a:schemeClr val="tx1">
                    <a:lumMod val="75000"/>
                    <a:lumOff val="25000"/>
                  </a:schemeClr>
                </a:solidFill>
                <a:cs typeface="Arial" panose="020B0604020202020204" pitchFamily="34" charset="0"/>
              </a:rPr>
              <a:t>Spectroscopy</a:t>
            </a:r>
          </a:p>
          <a:p>
            <a:pPr marL="1143000" lvl="1" indent="-457200"/>
            <a:r>
              <a:rPr lang="en-US" sz="2100" dirty="0">
                <a:solidFill>
                  <a:schemeClr val="tx1">
                    <a:lumMod val="75000"/>
                    <a:lumOff val="25000"/>
                  </a:schemeClr>
                </a:solidFill>
                <a:cs typeface="Arial" panose="020B0604020202020204" pitchFamily="34" charset="0"/>
              </a:rPr>
              <a:t>Wet chemical analysis</a:t>
            </a:r>
          </a:p>
          <a:p>
            <a:pPr marL="1143000" lvl="1" indent="-457200"/>
            <a:r>
              <a:rPr lang="en-US" sz="2100" dirty="0">
                <a:solidFill>
                  <a:schemeClr val="tx1">
                    <a:lumMod val="75000"/>
                    <a:lumOff val="25000"/>
                  </a:schemeClr>
                </a:solidFill>
                <a:cs typeface="Arial" panose="020B0604020202020204" pitchFamily="34" charset="0"/>
              </a:rPr>
              <a:t>Physical characterization</a:t>
            </a:r>
          </a:p>
          <a:p>
            <a:pPr marL="1143000" lvl="1" indent="-457200"/>
            <a:endParaRPr lang="en-US" dirty="0"/>
          </a:p>
          <a:p>
            <a:pPr marL="457200" indent="-457200">
              <a:buFont typeface="Arial" panose="020B0604020202020204" pitchFamily="34" charset="0"/>
              <a:buChar char="•"/>
            </a:pPr>
            <a:r>
              <a:rPr lang="en-US" b="1" dirty="0">
                <a:solidFill>
                  <a:schemeClr val="tx1">
                    <a:lumMod val="75000"/>
                    <a:lumOff val="25000"/>
                  </a:schemeClr>
                </a:solidFill>
              </a:rPr>
              <a:t>Biobased Products Lab</a:t>
            </a:r>
          </a:p>
          <a:p>
            <a:pPr marL="1143000" lvl="1" indent="-457200"/>
            <a:r>
              <a:rPr lang="en-US" sz="2200" dirty="0">
                <a:solidFill>
                  <a:schemeClr val="tx1">
                    <a:lumMod val="75000"/>
                    <a:lumOff val="25000"/>
                  </a:schemeClr>
                </a:solidFill>
                <a:cs typeface="Arial" panose="020B0604020202020204" pitchFamily="34" charset="0"/>
              </a:rPr>
              <a:t>Chemical processing of straw, </a:t>
            </a:r>
            <a:r>
              <a:rPr lang="en-US" sz="2200" dirty="0" err="1">
                <a:solidFill>
                  <a:schemeClr val="tx1">
                    <a:lumMod val="75000"/>
                    <a:lumOff val="25000"/>
                  </a:schemeClr>
                </a:solidFill>
                <a:cs typeface="Arial" panose="020B0604020202020204" pitchFamily="34" charset="0"/>
              </a:rPr>
              <a:t>stover</a:t>
            </a:r>
            <a:r>
              <a:rPr lang="en-US" sz="2200" dirty="0">
                <a:solidFill>
                  <a:schemeClr val="tx1">
                    <a:lumMod val="75000"/>
                    <a:lumOff val="25000"/>
                  </a:schemeClr>
                </a:solidFill>
                <a:cs typeface="Arial" panose="020B0604020202020204" pitchFamily="34" charset="0"/>
              </a:rPr>
              <a:t> and other biomass materials</a:t>
            </a:r>
          </a:p>
          <a:p>
            <a:pPr marL="1143000" lvl="1" indent="-457200"/>
            <a:r>
              <a:rPr lang="en-US" sz="2200" dirty="0">
                <a:solidFill>
                  <a:schemeClr val="tx1">
                    <a:lumMod val="75000"/>
                    <a:lumOff val="25000"/>
                  </a:schemeClr>
                </a:solidFill>
                <a:cs typeface="Arial" panose="020B0604020202020204" pitchFamily="34" charset="0"/>
              </a:rPr>
              <a:t>Extraction and characterization of oils and high-value components from oilseed meal and other feedstocks</a:t>
            </a:r>
          </a:p>
          <a:p>
            <a:pPr marL="1143000" lvl="1" indent="-457200"/>
            <a:r>
              <a:rPr lang="en-US" sz="2200" dirty="0">
                <a:solidFill>
                  <a:schemeClr val="tx1">
                    <a:lumMod val="75000"/>
                    <a:lumOff val="25000"/>
                  </a:schemeClr>
                </a:solidFill>
                <a:cs typeface="Arial" panose="020B0604020202020204" pitchFamily="34" charset="0"/>
              </a:rPr>
              <a:t>Transesterification and esterification reactions for demonstration of biodiesel processing</a:t>
            </a:r>
          </a:p>
          <a:p>
            <a:pPr marL="1143000" lvl="1" indent="-457200"/>
            <a:r>
              <a:rPr lang="en-US" sz="2200" dirty="0">
                <a:solidFill>
                  <a:schemeClr val="tx1">
                    <a:lumMod val="75000"/>
                    <a:lumOff val="25000"/>
                  </a:schemeClr>
                </a:solidFill>
                <a:cs typeface="Arial" panose="020B0604020202020204" pitchFamily="34" charset="0"/>
              </a:rPr>
              <a:t>Small-scale fermentation and digestion processes for production of fuels</a:t>
            </a:r>
          </a:p>
          <a:p>
            <a:pPr marL="1143000" lvl="1" indent="-457200"/>
            <a:r>
              <a:rPr lang="en-US" sz="2200" dirty="0">
                <a:solidFill>
                  <a:schemeClr val="tx1">
                    <a:lumMod val="75000"/>
                    <a:lumOff val="25000"/>
                  </a:schemeClr>
                </a:solidFill>
                <a:cs typeface="Arial" panose="020B0604020202020204" pitchFamily="34" charset="0"/>
              </a:rPr>
              <a:t>Distillation and evaporation for process development</a:t>
            </a:r>
          </a:p>
        </p:txBody>
      </p:sp>
      <p:sp>
        <p:nvSpPr>
          <p:cNvPr id="4" name="Content Placeholder 3">
            <a:extLst>
              <a:ext uri="{FF2B5EF4-FFF2-40B4-BE49-F238E27FC236}">
                <a16:creationId xmlns:a16="http://schemas.microsoft.com/office/drawing/2014/main" id="{2389ACD4-F54A-40C2-B897-92F93206B931}"/>
              </a:ext>
            </a:extLst>
          </p:cNvPr>
          <p:cNvSpPr>
            <a:spLocks noGrp="1"/>
          </p:cNvSpPr>
          <p:nvPr>
            <p:ph sz="half" idx="2"/>
          </p:nvPr>
        </p:nvSpPr>
        <p:spPr/>
        <p:txBody>
          <a:bodyPr>
            <a:normAutofit fontScale="70000" lnSpcReduction="20000"/>
          </a:bodyPr>
          <a:lstStyle/>
          <a:p>
            <a:pPr marL="457200" indent="-457200">
              <a:buFont typeface="Arial" panose="020B0604020202020204" pitchFamily="34" charset="0"/>
              <a:buChar char="•"/>
            </a:pPr>
            <a:r>
              <a:rPr lang="en-US" b="1" dirty="0">
                <a:solidFill>
                  <a:schemeClr val="tx1">
                    <a:lumMod val="75000"/>
                    <a:lumOff val="25000"/>
                  </a:schemeClr>
                </a:solidFill>
              </a:rPr>
              <a:t>Coproducts Utilization Laboratory</a:t>
            </a:r>
          </a:p>
          <a:p>
            <a:pPr marL="1143000" lvl="1" indent="-457200"/>
            <a:r>
              <a:rPr lang="en-US" sz="2100" dirty="0">
                <a:solidFill>
                  <a:schemeClr val="tx1">
                    <a:lumMod val="75000"/>
                    <a:lumOff val="25000"/>
                  </a:schemeClr>
                </a:solidFill>
                <a:cs typeface="Arial" panose="020B0604020202020204" pitchFamily="34" charset="0"/>
              </a:rPr>
              <a:t>Grinding</a:t>
            </a:r>
          </a:p>
          <a:p>
            <a:pPr marL="1143000" lvl="1" indent="-457200"/>
            <a:r>
              <a:rPr lang="en-US" sz="2100" dirty="0">
                <a:solidFill>
                  <a:schemeClr val="tx1">
                    <a:lumMod val="75000"/>
                    <a:lumOff val="25000"/>
                  </a:schemeClr>
                </a:solidFill>
                <a:cs typeface="Arial" panose="020B0604020202020204" pitchFamily="34" charset="0"/>
              </a:rPr>
              <a:t>Milling</a:t>
            </a:r>
          </a:p>
          <a:p>
            <a:pPr marL="1143000" lvl="1" indent="-457200"/>
            <a:r>
              <a:rPr lang="en-US" sz="2100" dirty="0">
                <a:solidFill>
                  <a:schemeClr val="tx1">
                    <a:lumMod val="75000"/>
                    <a:lumOff val="25000"/>
                  </a:schemeClr>
                </a:solidFill>
                <a:cs typeface="Arial" panose="020B0604020202020204" pitchFamily="34" charset="0"/>
              </a:rPr>
              <a:t>Blending</a:t>
            </a:r>
          </a:p>
          <a:p>
            <a:pPr marL="1143000" lvl="1" indent="-457200"/>
            <a:r>
              <a:rPr lang="en-US" sz="2100" dirty="0">
                <a:solidFill>
                  <a:schemeClr val="tx1">
                    <a:lumMod val="75000"/>
                    <a:lumOff val="25000"/>
                  </a:schemeClr>
                </a:solidFill>
                <a:cs typeface="Arial" panose="020B0604020202020204" pitchFamily="34" charset="0"/>
              </a:rPr>
              <a:t>Pelleting</a:t>
            </a:r>
          </a:p>
          <a:p>
            <a:pPr marL="1143000" lvl="1" indent="-457200"/>
            <a:r>
              <a:rPr lang="en-US" sz="2100" dirty="0">
                <a:solidFill>
                  <a:schemeClr val="tx1">
                    <a:lumMod val="75000"/>
                    <a:lumOff val="25000"/>
                  </a:schemeClr>
                </a:solidFill>
                <a:cs typeface="Arial" panose="020B0604020202020204" pitchFamily="34" charset="0"/>
              </a:rPr>
              <a:t>Drying (mechanical and thermal)</a:t>
            </a:r>
          </a:p>
          <a:p>
            <a:pPr marL="1143000" lvl="1" indent="-457200"/>
            <a:r>
              <a:rPr lang="en-US" sz="2100" dirty="0">
                <a:solidFill>
                  <a:schemeClr val="tx1">
                    <a:lumMod val="75000"/>
                    <a:lumOff val="25000"/>
                  </a:schemeClr>
                </a:solidFill>
                <a:cs typeface="Arial" panose="020B0604020202020204" pitchFamily="34" charset="0"/>
              </a:rPr>
              <a:t>Product characterization</a:t>
            </a:r>
          </a:p>
          <a:p>
            <a:pPr marL="1143000" lvl="1" indent="-457200"/>
            <a:r>
              <a:rPr lang="en-US" sz="2100" dirty="0">
                <a:solidFill>
                  <a:schemeClr val="tx1">
                    <a:lumMod val="75000"/>
                    <a:lumOff val="25000"/>
                  </a:schemeClr>
                </a:solidFill>
                <a:cs typeface="Arial" panose="020B0604020202020204" pitchFamily="34" charset="0"/>
              </a:rPr>
              <a:t>Particle size analysis</a:t>
            </a:r>
          </a:p>
          <a:p>
            <a:pPr marL="1143000" lvl="1" indent="-457200"/>
            <a:r>
              <a:rPr lang="en-US" sz="2100" dirty="0">
                <a:solidFill>
                  <a:schemeClr val="tx1">
                    <a:lumMod val="75000"/>
                    <a:lumOff val="25000"/>
                  </a:schemeClr>
                </a:solidFill>
                <a:cs typeface="Arial" panose="020B0604020202020204" pitchFamily="34" charset="0"/>
              </a:rPr>
              <a:t>Decortication</a:t>
            </a:r>
          </a:p>
          <a:p>
            <a:pPr marL="1143000" lvl="1" indent="-457200"/>
            <a:r>
              <a:rPr lang="en-US" sz="2100" dirty="0">
                <a:solidFill>
                  <a:schemeClr val="tx1">
                    <a:lumMod val="75000"/>
                    <a:lumOff val="25000"/>
                  </a:schemeClr>
                </a:solidFill>
                <a:cs typeface="Arial" panose="020B0604020202020204" pitchFamily="34" charset="0"/>
              </a:rPr>
              <a:t>Oil filtration</a:t>
            </a:r>
          </a:p>
          <a:p>
            <a:pPr marL="1143000" lvl="1" indent="-457200"/>
            <a:r>
              <a:rPr lang="en-US" sz="2100" dirty="0">
                <a:solidFill>
                  <a:schemeClr val="tx1">
                    <a:lumMod val="75000"/>
                    <a:lumOff val="25000"/>
                  </a:schemeClr>
                </a:solidFill>
                <a:cs typeface="Arial" panose="020B0604020202020204" pitchFamily="34" charset="0"/>
              </a:rPr>
              <a:t>Dehulling</a:t>
            </a:r>
          </a:p>
          <a:p>
            <a:pPr marL="1143000" lvl="1" indent="-457200"/>
            <a:r>
              <a:rPr lang="en-US" sz="2100" dirty="0">
                <a:solidFill>
                  <a:schemeClr val="tx1">
                    <a:lumMod val="75000"/>
                    <a:lumOff val="25000"/>
                  </a:schemeClr>
                </a:solidFill>
                <a:cs typeface="Arial" panose="020B0604020202020204" pitchFamily="34" charset="0"/>
              </a:rPr>
              <a:t>Aspiration</a:t>
            </a:r>
          </a:p>
          <a:p>
            <a:pPr marL="1143000" lvl="1" indent="-457200"/>
            <a:r>
              <a:rPr lang="en-US" sz="2100" dirty="0">
                <a:solidFill>
                  <a:schemeClr val="tx1">
                    <a:lumMod val="75000"/>
                    <a:lumOff val="25000"/>
                  </a:schemeClr>
                </a:solidFill>
                <a:cs typeface="Arial" panose="020B0604020202020204" pitchFamily="34" charset="0"/>
              </a:rPr>
              <a:t>Sieve Separation</a:t>
            </a:r>
            <a:endParaRPr lang="en-US" sz="1700" dirty="0">
              <a:solidFill>
                <a:schemeClr val="tx1">
                  <a:lumMod val="75000"/>
                  <a:lumOff val="25000"/>
                </a:schemeClr>
              </a:solidFill>
              <a:cs typeface="Arial" panose="020B0604020202020204" pitchFamily="34" charset="0"/>
            </a:endParaRPr>
          </a:p>
          <a:p>
            <a:pPr marL="1143000" lvl="1" indent="-457200"/>
            <a:endParaRPr lang="en-US" sz="2100" dirty="0">
              <a:solidFill>
                <a:schemeClr val="tx1">
                  <a:lumMod val="75000"/>
                  <a:lumOff val="25000"/>
                </a:schemeClr>
              </a:solidFill>
              <a:cs typeface="Arial" panose="020B0604020202020204" pitchFamily="34" charset="0"/>
            </a:endParaRPr>
          </a:p>
          <a:p>
            <a:pPr lvl="1" indent="0">
              <a:buNone/>
            </a:pPr>
            <a:endParaRPr lang="en-US" dirty="0"/>
          </a:p>
        </p:txBody>
      </p:sp>
    </p:spTree>
    <p:extLst>
      <p:ext uri="{BB962C8B-B14F-4D97-AF65-F5344CB8AC3E}">
        <p14:creationId xmlns:p14="http://schemas.microsoft.com/office/powerpoint/2010/main" val="247900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31F142F-3122-4783-B56D-822EFAD772D2}"/>
              </a:ext>
            </a:extLst>
          </p:cNvPr>
          <p:cNvSpPr txBox="1">
            <a:spLocks/>
          </p:cNvSpPr>
          <p:nvPr/>
        </p:nvSpPr>
        <p:spPr>
          <a:xfrm>
            <a:off x="736330" y="714574"/>
            <a:ext cx="10759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B647C"/>
                </a:solidFill>
                <a:latin typeface="+mn-lt"/>
              </a:rPr>
              <a:t>Examples* of Biobased Solutions</a:t>
            </a:r>
          </a:p>
        </p:txBody>
      </p:sp>
      <p:sp>
        <p:nvSpPr>
          <p:cNvPr id="10" name="Content Placeholder 2">
            <a:extLst>
              <a:ext uri="{FF2B5EF4-FFF2-40B4-BE49-F238E27FC236}">
                <a16:creationId xmlns:a16="http://schemas.microsoft.com/office/drawing/2014/main" id="{FA478647-745F-4300-B0B4-7BF06A46D3FB}"/>
              </a:ext>
            </a:extLst>
          </p:cNvPr>
          <p:cNvSpPr>
            <a:spLocks noGrp="1"/>
          </p:cNvSpPr>
          <p:nvPr>
            <p:ph sz="half" idx="1"/>
          </p:nvPr>
        </p:nvSpPr>
        <p:spPr>
          <a:xfrm>
            <a:off x="736330" y="2137410"/>
            <a:ext cx="5283470" cy="2680454"/>
          </a:xfrm>
        </p:spPr>
        <p:txBody>
          <a:bodyPr>
            <a:normAutofit/>
          </a:bodyPr>
          <a:lstStyle/>
          <a:p>
            <a:pPr marL="457200" indent="-457200">
              <a:buFont typeface="Arial" panose="020B0604020202020204" pitchFamily="34" charset="0"/>
              <a:buChar char="•"/>
            </a:pPr>
            <a:r>
              <a:rPr lang="en-US" dirty="0">
                <a:solidFill>
                  <a:schemeClr val="tx1">
                    <a:lumMod val="75000"/>
                    <a:lumOff val="25000"/>
                  </a:schemeClr>
                </a:solidFill>
                <a:cs typeface="Arial" panose="020B0604020202020204" pitchFamily="34" charset="0"/>
              </a:rPr>
              <a:t>Just Bio Fiber / Hempcrete</a:t>
            </a:r>
          </a:p>
          <a:p>
            <a:pPr marL="457200" indent="-457200">
              <a:buFont typeface="Arial" panose="020B0604020202020204" pitchFamily="34" charset="0"/>
              <a:buChar char="•"/>
            </a:pPr>
            <a:r>
              <a:rPr lang="en-US" dirty="0">
                <a:solidFill>
                  <a:schemeClr val="tx1">
                    <a:lumMod val="75000"/>
                    <a:lumOff val="25000"/>
                  </a:schemeClr>
                </a:solidFill>
                <a:cs typeface="Arial" panose="020B0604020202020204" pitchFamily="34" charset="0"/>
              </a:rPr>
              <a:t>Fibonacci, LLC / </a:t>
            </a:r>
            <a:r>
              <a:rPr lang="en-US" dirty="0" err="1">
                <a:solidFill>
                  <a:schemeClr val="tx1">
                    <a:lumMod val="75000"/>
                    <a:lumOff val="25000"/>
                  </a:schemeClr>
                </a:solidFill>
                <a:cs typeface="Arial" panose="020B0604020202020204" pitchFamily="34" charset="0"/>
              </a:rPr>
              <a:t>HempWood</a:t>
            </a:r>
            <a:endParaRPr lang="en-US" dirty="0">
              <a:solidFill>
                <a:schemeClr val="tx1">
                  <a:lumMod val="75000"/>
                  <a:lumOff val="25000"/>
                </a:schemeClr>
              </a:solidFill>
              <a:cs typeface="Arial" panose="020B0604020202020204" pitchFamily="34" charset="0"/>
            </a:endParaRPr>
          </a:p>
          <a:p>
            <a:pPr marL="457200" indent="-457200">
              <a:buFont typeface="Arial" panose="020B0604020202020204" pitchFamily="34" charset="0"/>
              <a:buChar char="•"/>
            </a:pPr>
            <a:r>
              <a:rPr lang="en-US" dirty="0" err="1">
                <a:solidFill>
                  <a:schemeClr val="tx1">
                    <a:lumMod val="75000"/>
                    <a:lumOff val="25000"/>
                  </a:schemeClr>
                </a:solidFill>
                <a:cs typeface="Arial" panose="020B0604020202020204" pitchFamily="34" charset="0"/>
              </a:rPr>
              <a:t>BioComposites</a:t>
            </a:r>
            <a:r>
              <a:rPr lang="en-US" dirty="0">
                <a:solidFill>
                  <a:schemeClr val="tx1">
                    <a:lumMod val="75000"/>
                    <a:lumOff val="25000"/>
                  </a:schemeClr>
                </a:solidFill>
                <a:cs typeface="Arial" panose="020B0604020202020204" pitchFamily="34" charset="0"/>
              </a:rPr>
              <a:t> Group / </a:t>
            </a:r>
            <a:r>
              <a:rPr lang="en-US" dirty="0" err="1">
                <a:solidFill>
                  <a:schemeClr val="tx1">
                    <a:lumMod val="75000"/>
                    <a:lumOff val="25000"/>
                  </a:schemeClr>
                </a:solidFill>
                <a:cs typeface="Arial" panose="020B0604020202020204" pitchFamily="34" charset="0"/>
              </a:rPr>
              <a:t>Terrafibre</a:t>
            </a:r>
            <a:endParaRPr lang="en-US" dirty="0">
              <a:solidFill>
                <a:schemeClr val="tx1">
                  <a:lumMod val="75000"/>
                  <a:lumOff val="25000"/>
                </a:schemeClr>
              </a:solidFill>
              <a:cs typeface="Arial" panose="020B0604020202020204" pitchFamily="34" charset="0"/>
            </a:endParaRPr>
          </a:p>
          <a:p>
            <a:pPr marL="457200" indent="-457200">
              <a:buFont typeface="Arial" panose="020B0604020202020204" pitchFamily="34" charset="0"/>
              <a:buChar char="•"/>
            </a:pPr>
            <a:r>
              <a:rPr lang="en-US" dirty="0" err="1">
                <a:solidFill>
                  <a:schemeClr val="tx1">
                    <a:lumMod val="75000"/>
                    <a:lumOff val="25000"/>
                  </a:schemeClr>
                </a:solidFill>
                <a:cs typeface="Arial" panose="020B0604020202020204" pitchFamily="34" charset="0"/>
              </a:rPr>
              <a:t>Demilec</a:t>
            </a:r>
            <a:r>
              <a:rPr lang="en-US" dirty="0">
                <a:solidFill>
                  <a:schemeClr val="tx1">
                    <a:lumMod val="75000"/>
                    <a:lumOff val="25000"/>
                  </a:schemeClr>
                </a:solidFill>
                <a:cs typeface="Arial" panose="020B0604020202020204" pitchFamily="34" charset="0"/>
              </a:rPr>
              <a:t> / </a:t>
            </a:r>
            <a:r>
              <a:rPr lang="en-US" dirty="0" err="1">
                <a:solidFill>
                  <a:schemeClr val="tx1">
                    <a:lumMod val="75000"/>
                    <a:lumOff val="25000"/>
                  </a:schemeClr>
                </a:solidFill>
                <a:cs typeface="Arial" panose="020B0604020202020204" pitchFamily="34" charset="0"/>
              </a:rPr>
              <a:t>HeatLok</a:t>
            </a:r>
            <a:r>
              <a:rPr lang="en-US" dirty="0">
                <a:solidFill>
                  <a:schemeClr val="tx1">
                    <a:lumMod val="75000"/>
                    <a:lumOff val="25000"/>
                  </a:schemeClr>
                </a:solidFill>
                <a:cs typeface="Arial" panose="020B0604020202020204" pitchFamily="34" charset="0"/>
              </a:rPr>
              <a:t> Soy</a:t>
            </a:r>
          </a:p>
        </p:txBody>
      </p:sp>
      <p:sp>
        <p:nvSpPr>
          <p:cNvPr id="11" name="Content Placeholder 3">
            <a:extLst>
              <a:ext uri="{FF2B5EF4-FFF2-40B4-BE49-F238E27FC236}">
                <a16:creationId xmlns:a16="http://schemas.microsoft.com/office/drawing/2014/main" id="{DE427929-C228-42C9-A5D2-5CD214029037}"/>
              </a:ext>
            </a:extLst>
          </p:cNvPr>
          <p:cNvSpPr>
            <a:spLocks noGrp="1"/>
          </p:cNvSpPr>
          <p:nvPr>
            <p:ph sz="half" idx="2"/>
          </p:nvPr>
        </p:nvSpPr>
        <p:spPr>
          <a:xfrm>
            <a:off x="6172199" y="2137410"/>
            <a:ext cx="5323207" cy="3960536"/>
          </a:xfrm>
        </p:spPr>
        <p:txBody>
          <a:bodyPr>
            <a:normAutofit/>
          </a:bodyPr>
          <a:lstStyle/>
          <a:p>
            <a:pPr marL="457200" indent="-457200">
              <a:buFont typeface="Arial" panose="020B0604020202020204" pitchFamily="34" charset="0"/>
              <a:buChar char="•"/>
            </a:pPr>
            <a:r>
              <a:rPr lang="en-US" dirty="0" err="1">
                <a:solidFill>
                  <a:schemeClr val="tx1">
                    <a:lumMod val="75000"/>
                    <a:lumOff val="25000"/>
                  </a:schemeClr>
                </a:solidFill>
                <a:cs typeface="Arial" panose="020B0604020202020204" pitchFamily="34" charset="0"/>
              </a:rPr>
              <a:t>RoofMaxx</a:t>
            </a:r>
            <a:endParaRPr lang="en-US" dirty="0">
              <a:solidFill>
                <a:schemeClr val="tx1">
                  <a:lumMod val="75000"/>
                  <a:lumOff val="25000"/>
                </a:schemeClr>
              </a:solidFill>
              <a:cs typeface="Arial" panose="020B0604020202020204" pitchFamily="34" charset="0"/>
            </a:endParaRPr>
          </a:p>
          <a:p>
            <a:pPr marL="457200" indent="-457200">
              <a:buFont typeface="Arial" panose="020B0604020202020204" pitchFamily="34" charset="0"/>
              <a:buChar char="•"/>
            </a:pPr>
            <a:r>
              <a:rPr lang="en-US" dirty="0">
                <a:solidFill>
                  <a:schemeClr val="tx1">
                    <a:lumMod val="75000"/>
                    <a:lumOff val="25000"/>
                  </a:schemeClr>
                </a:solidFill>
                <a:cs typeface="Arial" panose="020B0604020202020204" pitchFamily="34" charset="0"/>
              </a:rPr>
              <a:t>CORTEC</a:t>
            </a:r>
          </a:p>
          <a:p>
            <a:pPr marL="457200" indent="-457200">
              <a:buFont typeface="Arial" panose="020B0604020202020204" pitchFamily="34" charset="0"/>
              <a:buChar char="•"/>
            </a:pPr>
            <a:r>
              <a:rPr lang="en-US" dirty="0">
                <a:solidFill>
                  <a:schemeClr val="tx1">
                    <a:lumMod val="75000"/>
                    <a:lumOff val="25000"/>
                  </a:schemeClr>
                </a:solidFill>
                <a:cs typeface="Arial" panose="020B0604020202020204" pitchFamily="34" charset="0"/>
              </a:rPr>
              <a:t>Renewable Coating Solutions, LLC / </a:t>
            </a:r>
            <a:r>
              <a:rPr lang="en-US" dirty="0" err="1">
                <a:solidFill>
                  <a:schemeClr val="tx1">
                    <a:lumMod val="75000"/>
                    <a:lumOff val="25000"/>
                  </a:schemeClr>
                </a:solidFill>
                <a:cs typeface="Arial" panose="020B0604020202020204" pitchFamily="34" charset="0"/>
              </a:rPr>
              <a:t>BioSealcoat</a:t>
            </a:r>
            <a:r>
              <a:rPr lang="en-US" dirty="0">
                <a:solidFill>
                  <a:schemeClr val="tx1">
                    <a:lumMod val="75000"/>
                    <a:lumOff val="25000"/>
                  </a:schemeClr>
                </a:solidFill>
                <a:cs typeface="Arial" panose="020B0604020202020204" pitchFamily="34" charset="0"/>
              </a:rPr>
              <a:t>®</a:t>
            </a:r>
          </a:p>
          <a:p>
            <a:pPr marL="457200" indent="-457200">
              <a:buFont typeface="Arial" panose="020B0604020202020204" pitchFamily="34" charset="0"/>
              <a:buChar char="•"/>
            </a:pPr>
            <a:r>
              <a:rPr lang="en-US" dirty="0">
                <a:solidFill>
                  <a:schemeClr val="tx1">
                    <a:lumMod val="75000"/>
                    <a:lumOff val="25000"/>
                  </a:schemeClr>
                </a:solidFill>
                <a:cs typeface="Arial" panose="020B0604020202020204" pitchFamily="34" charset="0"/>
              </a:rPr>
              <a:t>BioSpan / RePlay</a:t>
            </a:r>
          </a:p>
          <a:p>
            <a:endParaRPr lang="en-US" sz="1200" dirty="0"/>
          </a:p>
        </p:txBody>
      </p:sp>
      <p:sp>
        <p:nvSpPr>
          <p:cNvPr id="2" name="TextBox 1">
            <a:extLst>
              <a:ext uri="{FF2B5EF4-FFF2-40B4-BE49-F238E27FC236}">
                <a16:creationId xmlns:a16="http://schemas.microsoft.com/office/drawing/2014/main" id="{5EA464A6-C08F-404E-B159-6FF4479A8EBA}"/>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3505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F7FB24-949C-4FFE-9C24-5C6FA2AEAE1E}"/>
              </a:ext>
            </a:extLst>
          </p:cNvPr>
          <p:cNvSpPr>
            <a:spLocks noGrp="1"/>
          </p:cNvSpPr>
          <p:nvPr>
            <p:ph type="title"/>
          </p:nvPr>
        </p:nvSpPr>
        <p:spPr/>
        <p:txBody>
          <a:bodyPr/>
          <a:lstStyle/>
          <a:p>
            <a:r>
              <a:rPr lang="en-US" b="1" dirty="0">
                <a:solidFill>
                  <a:srgbClr val="4B647C"/>
                </a:solidFill>
                <a:latin typeface="+mn-lt"/>
              </a:rPr>
              <a:t>Just Bio Fiber—Hempcrete Blocks</a:t>
            </a:r>
          </a:p>
        </p:txBody>
      </p:sp>
      <p:sp>
        <p:nvSpPr>
          <p:cNvPr id="8" name="Content Placeholder 7">
            <a:extLst>
              <a:ext uri="{FF2B5EF4-FFF2-40B4-BE49-F238E27FC236}">
                <a16:creationId xmlns:a16="http://schemas.microsoft.com/office/drawing/2014/main" id="{7402302A-1164-4BED-8CF1-F9B7249AE94A}"/>
              </a:ext>
            </a:extLst>
          </p:cNvPr>
          <p:cNvSpPr>
            <a:spLocks noGrp="1"/>
          </p:cNvSpPr>
          <p:nvPr>
            <p:ph sz="half" idx="1"/>
          </p:nvPr>
        </p:nvSpPr>
        <p:spPr>
          <a:xfrm>
            <a:off x="812530" y="1889216"/>
            <a:ext cx="5283470" cy="3960536"/>
          </a:xfrm>
        </p:spPr>
        <p:txBody>
          <a:bodyPr>
            <a:normAutofit fontScale="62500" lnSpcReduction="20000"/>
          </a:bodyPr>
          <a:lstStyle/>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Reinforced Structural building block made from hemp </a:t>
            </a:r>
            <a:r>
              <a:rPr lang="en-US" sz="2900" dirty="0" err="1">
                <a:solidFill>
                  <a:schemeClr val="tx1">
                    <a:lumMod val="75000"/>
                    <a:lumOff val="25000"/>
                  </a:schemeClr>
                </a:solidFill>
                <a:cs typeface="Arial" panose="020B0604020202020204" pitchFamily="34" charset="0"/>
              </a:rPr>
              <a:t>hurd</a:t>
            </a:r>
            <a:r>
              <a:rPr lang="en-US" sz="2900" dirty="0">
                <a:solidFill>
                  <a:schemeClr val="tx1">
                    <a:lumMod val="75000"/>
                    <a:lumOff val="25000"/>
                  </a:schemeClr>
                </a:solidFill>
                <a:cs typeface="Arial" panose="020B0604020202020204" pitchFamily="34" charset="0"/>
              </a:rPr>
              <a:t>, lime, natural minerals and water</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Strong vertical load bearing strength</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Highly fire resistant – 2 </a:t>
            </a:r>
            <a:r>
              <a:rPr lang="en-US" sz="2900" dirty="0" err="1">
                <a:solidFill>
                  <a:schemeClr val="tx1">
                    <a:lumMod val="75000"/>
                    <a:lumOff val="25000"/>
                  </a:schemeClr>
                </a:solidFill>
                <a:cs typeface="Arial" panose="020B0604020202020204" pitchFamily="34" charset="0"/>
              </a:rPr>
              <a:t>hr</a:t>
            </a:r>
            <a:r>
              <a:rPr lang="en-US" sz="2900" dirty="0">
                <a:solidFill>
                  <a:schemeClr val="tx1">
                    <a:lumMod val="75000"/>
                    <a:lumOff val="25000"/>
                  </a:schemeClr>
                </a:solidFill>
                <a:cs typeface="Arial" panose="020B0604020202020204" pitchFamily="34" charset="0"/>
              </a:rPr>
              <a:t> rating</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High R-value</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Sequesters carbon throughout life cycle</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Contributes to LEED and/or WELL credits</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Naturally regulates internal temperature and humidity (very breathable) while retaining heat due to high thermal mass</a:t>
            </a:r>
          </a:p>
          <a:p>
            <a:pPr marL="285750" indent="-228600">
              <a:spcAft>
                <a:spcPts val="600"/>
              </a:spcAft>
              <a:buFont typeface="Arial" panose="020B0604020202020204" pitchFamily="34" charset="0"/>
              <a:buChar char="•"/>
            </a:pPr>
            <a:r>
              <a:rPr lang="en-US" sz="2900" dirty="0">
                <a:solidFill>
                  <a:schemeClr val="tx1">
                    <a:lumMod val="75000"/>
                    <a:lumOff val="25000"/>
                  </a:schemeClr>
                </a:solidFill>
                <a:cs typeface="Arial" panose="020B0604020202020204" pitchFamily="34" charset="0"/>
              </a:rPr>
              <a:t>Performed a variety of product tests to meet building codes</a:t>
            </a:r>
          </a:p>
          <a:p>
            <a:endParaRPr lang="en-US" dirty="0"/>
          </a:p>
        </p:txBody>
      </p:sp>
      <p:pic>
        <p:nvPicPr>
          <p:cNvPr id="10" name="Content Placeholder 9">
            <a:extLst>
              <a:ext uri="{FF2B5EF4-FFF2-40B4-BE49-F238E27FC236}">
                <a16:creationId xmlns:a16="http://schemas.microsoft.com/office/drawing/2014/main" id="{B0BDCA49-3584-4683-9E91-260C8CDACCBE}"/>
              </a:ext>
            </a:extLst>
          </p:cNvPr>
          <p:cNvPicPr>
            <a:picLocks noGrp="1" noChangeAspect="1"/>
          </p:cNvPicPr>
          <p:nvPr>
            <p:ph sz="half" idx="2"/>
          </p:nvPr>
        </p:nvPicPr>
        <p:blipFill>
          <a:blip r:embed="rId2"/>
          <a:stretch>
            <a:fillRect/>
          </a:stretch>
        </p:blipFill>
        <p:spPr>
          <a:xfrm>
            <a:off x="7283578" y="3429000"/>
            <a:ext cx="1285279" cy="2107679"/>
          </a:xfrm>
          <a:prstGeom prst="rect">
            <a:avLst/>
          </a:prstGeom>
        </p:spPr>
      </p:pic>
      <p:pic>
        <p:nvPicPr>
          <p:cNvPr id="11" name="Picture 10">
            <a:extLst>
              <a:ext uri="{FF2B5EF4-FFF2-40B4-BE49-F238E27FC236}">
                <a16:creationId xmlns:a16="http://schemas.microsoft.com/office/drawing/2014/main" id="{F6D1A28D-E32C-4DFD-8826-CCB85C7BBF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9313" y="3429000"/>
            <a:ext cx="1592575" cy="2109371"/>
          </a:xfrm>
          <a:prstGeom prst="rect">
            <a:avLst/>
          </a:prstGeom>
        </p:spPr>
      </p:pic>
      <p:pic>
        <p:nvPicPr>
          <p:cNvPr id="12" name="Picture 11">
            <a:extLst>
              <a:ext uri="{FF2B5EF4-FFF2-40B4-BE49-F238E27FC236}">
                <a16:creationId xmlns:a16="http://schemas.microsoft.com/office/drawing/2014/main" id="{66A47205-D054-46E7-AD2F-D28A8DBDA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3578" y="1994802"/>
            <a:ext cx="3528310" cy="1173162"/>
          </a:xfrm>
          <a:prstGeom prst="rect">
            <a:avLst/>
          </a:prstGeom>
        </p:spPr>
      </p:pic>
      <p:sp>
        <p:nvSpPr>
          <p:cNvPr id="9" name="TextBox 8">
            <a:extLst>
              <a:ext uri="{FF2B5EF4-FFF2-40B4-BE49-F238E27FC236}">
                <a16:creationId xmlns:a16="http://schemas.microsoft.com/office/drawing/2014/main" id="{C33E13BB-32D4-446E-BFD6-4D4D389C09C2}"/>
              </a:ext>
            </a:extLst>
          </p:cNvPr>
          <p:cNvSpPr txBox="1"/>
          <p:nvPr/>
        </p:nvSpPr>
        <p:spPr>
          <a:xfrm>
            <a:off x="736330" y="5703570"/>
            <a:ext cx="9744980" cy="461665"/>
          </a:xfrm>
          <a:prstGeom prst="rect">
            <a:avLst/>
          </a:prstGeom>
          <a:noFill/>
        </p:spPr>
        <p:txBody>
          <a:bodyPr wrap="square" rtlCol="0">
            <a:spAutoFit/>
          </a:bodyPr>
          <a:lstStyle/>
          <a:p>
            <a:r>
              <a:rPr lang="en-US" sz="1200" dirty="0"/>
              <a:t>*Information contained herein regarding the biobased solution examples, the products, trade name, trademark, manufacturer, or otherwise, does not constitute or imply endorsement, recommendation, or favoring by AURI,  its directors or employees.</a:t>
            </a:r>
          </a:p>
        </p:txBody>
      </p:sp>
    </p:spTree>
    <p:extLst>
      <p:ext uri="{BB962C8B-B14F-4D97-AF65-F5344CB8AC3E}">
        <p14:creationId xmlns:p14="http://schemas.microsoft.com/office/powerpoint/2010/main" val="4154717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RI_Template" id="{22D32A89-A1EE-4B8D-9426-EE589DA6683F}" vid="{97FFEA44-E110-49A0-9D90-6ECBF6D6D2D0}"/>
    </a:ext>
  </a:extLst>
</a:theme>
</file>

<file path=docProps/app.xml><?xml version="1.0" encoding="utf-8"?>
<Properties xmlns="http://schemas.openxmlformats.org/officeDocument/2006/extended-properties" xmlns:vt="http://schemas.openxmlformats.org/officeDocument/2006/docPropsVTypes">
  <Template>AURI_Template2</Template>
  <TotalTime>5063</TotalTime>
  <Words>1190</Words>
  <Application>Microsoft Office PowerPoint</Application>
  <PresentationFormat>Widescreen</PresentationFormat>
  <Paragraphs>135</Paragraphs>
  <Slides>32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About AURI</vt:lpstr>
      <vt:lpstr>AURI Focus Areas</vt:lpstr>
      <vt:lpstr>AURI Client Services</vt:lpstr>
      <vt:lpstr>AURI Client Services</vt:lpstr>
      <vt:lpstr>Statewide Economic Impact</vt:lpstr>
      <vt:lpstr>AURI Biobased Facilities and Capabilities</vt:lpstr>
      <vt:lpstr>PowerPoint Presentation</vt:lpstr>
      <vt:lpstr>Just Bio Fiber—Hempcrete Blocks</vt:lpstr>
      <vt:lpstr>HempWood</vt:lpstr>
      <vt:lpstr>HempWood</vt:lpstr>
      <vt:lpstr>HempWood</vt:lpstr>
      <vt:lpstr>HempWood</vt:lpstr>
      <vt:lpstr>Terrafibre—Erosion Control Blanket</vt:lpstr>
      <vt:lpstr>Terrafibre—Erosion Control Blanket</vt:lpstr>
      <vt:lpstr>HEATLOK SOY—Soy-Based Foam Insulation</vt:lpstr>
      <vt:lpstr>HEATLOK SOY—Soy-Based Foam Insulation</vt:lpstr>
      <vt:lpstr>HEATLOK SOY—Soy-Based Foam Insulation</vt:lpstr>
      <vt:lpstr>HEATLOK SOY—Soy-Based Foam Insulation</vt:lpstr>
      <vt:lpstr>ROOF MAXX</vt:lpstr>
      <vt:lpstr>ROOF MAXX</vt:lpstr>
      <vt:lpstr>ROOF MAXX</vt:lpstr>
      <vt:lpstr>CORTEC</vt:lpstr>
      <vt:lpstr>CORTEC</vt:lpstr>
      <vt:lpstr>RCS</vt:lpstr>
      <vt:lpstr>BIOBASED SPRAY SYSTEMS LLC</vt:lpstr>
      <vt:lpstr>BioSpan Technologies</vt:lpstr>
      <vt:lpstr>BioSpan Technologies</vt:lpstr>
      <vt:lpstr>BioSpan Technologies</vt:lpstr>
      <vt:lpstr>BioSpan Technologies - RePlay</vt:lpstr>
      <vt:lpstr>Where to Buy Biobased Products*</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Evans</dc:creator>
  <cp:lastModifiedBy>Erik Evans</cp:lastModifiedBy>
  <cp:revision>55</cp:revision>
  <dcterms:created xsi:type="dcterms:W3CDTF">2017-09-19T13:48:41Z</dcterms:created>
  <dcterms:modified xsi:type="dcterms:W3CDTF">2020-08-07T16:51:04Z</dcterms:modified>
</cp:coreProperties>
</file>